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  <p:sldId id="285" r:id="rId9"/>
    <p:sldId id="286" r:id="rId10"/>
    <p:sldId id="287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88" r:id="rId21"/>
    <p:sldId id="277" r:id="rId22"/>
    <p:sldId id="272" r:id="rId23"/>
    <p:sldId id="273" r:id="rId24"/>
    <p:sldId id="274" r:id="rId25"/>
    <p:sldId id="275" r:id="rId26"/>
    <p:sldId id="276" r:id="rId27"/>
    <p:sldId id="278" r:id="rId28"/>
    <p:sldId id="279" r:id="rId29"/>
    <p:sldId id="280" r:id="rId30"/>
    <p:sldId id="281" r:id="rId31"/>
    <p:sldId id="282" r:id="rId32"/>
    <p:sldId id="283" r:id="rId33"/>
    <p:sldId id="289" r:id="rId34"/>
    <p:sldId id="290" r:id="rId35"/>
    <p:sldId id="291" r:id="rId36"/>
    <p:sldId id="293" r:id="rId37"/>
    <p:sldId id="292" r:id="rId38"/>
    <p:sldId id="294" r:id="rId39"/>
    <p:sldId id="295" r:id="rId40"/>
    <p:sldId id="296" r:id="rId41"/>
    <p:sldId id="297" r:id="rId42"/>
    <p:sldId id="298" r:id="rId43"/>
    <p:sldId id="299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EFCED1-79E3-4279-B4AA-A3BD4BCC5503}" type="datetimeFigureOut">
              <a:rPr lang="zh-TW" altLang="en-US" smtClean="0"/>
              <a:t>2017/6/18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72506-ADD9-4407-89E6-9AF9D36DCF7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9130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A6EAC0-933C-4666-B17E-1768159D3CFF}" type="datetimeFigureOut">
              <a:rPr lang="zh-TW" altLang="en-US" smtClean="0"/>
              <a:t>2017/6/18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4CA255-306D-4415-BCFC-7F575A9118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916831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4CA255-306D-4415-BCFC-7F575A9118FF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8637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427850" y="406372"/>
            <a:ext cx="8791575" cy="1258528"/>
          </a:xfrm>
        </p:spPr>
        <p:txBody>
          <a:bodyPr>
            <a:normAutofit/>
          </a:bodyPr>
          <a:lstStyle/>
          <a:p>
            <a:r>
              <a:rPr lang="zh-TW" altLang="en-US" sz="72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數位影像加密演算法</a:t>
            </a:r>
            <a:endParaRPr lang="zh-TW" altLang="en-US" sz="7200" b="1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副標題 2"/>
          <p:cNvSpPr txBox="1">
            <a:spLocks/>
          </p:cNvSpPr>
          <p:nvPr/>
        </p:nvSpPr>
        <p:spPr>
          <a:xfrm>
            <a:off x="2074651" y="2861091"/>
            <a:ext cx="6750171" cy="3841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組員</a:t>
            </a:r>
            <a:r>
              <a:rPr lang="en-US" altLang="zh-TW" sz="2800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endParaRPr lang="en-US" altLang="zh-TW" sz="2800" b="1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lnSpc>
                <a:spcPts val="2000"/>
              </a:lnSpc>
            </a:pPr>
            <a:r>
              <a:rPr lang="en-US" altLang="zh-TW" sz="2800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052214101</a:t>
            </a:r>
            <a:r>
              <a:rPr lang="zh-TW" altLang="en-US" sz="2800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林家禾</a:t>
            </a:r>
            <a:endParaRPr lang="en-US" altLang="zh-TW" sz="2800" b="1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lnSpc>
                <a:spcPts val="2000"/>
              </a:lnSpc>
            </a:pPr>
            <a:r>
              <a:rPr lang="en-US" altLang="zh-TW" sz="2800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052214116</a:t>
            </a:r>
            <a:r>
              <a:rPr lang="zh-TW" altLang="en-US" sz="2800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陳增澤</a:t>
            </a:r>
            <a:r>
              <a:rPr lang="en-US" altLang="zh-TW" sz="28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</a:p>
          <a:p>
            <a:pPr algn="ctr">
              <a:lnSpc>
                <a:spcPts val="2000"/>
              </a:lnSpc>
            </a:pPr>
            <a:r>
              <a:rPr lang="en-US" altLang="zh-TW" sz="2800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052214123</a:t>
            </a:r>
            <a:r>
              <a:rPr lang="zh-TW" altLang="en-US" sz="2800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孫大鈞</a:t>
            </a:r>
            <a:endParaRPr lang="en-US" altLang="zh-TW" sz="2800" b="1" dirty="0" smtClean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>
              <a:lnSpc>
                <a:spcPts val="2000"/>
              </a:lnSpc>
            </a:pPr>
            <a:r>
              <a:rPr lang="en-US" altLang="zh-TW" sz="2800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052214126</a:t>
            </a:r>
            <a:r>
              <a:rPr lang="zh-TW" altLang="en-US" sz="2800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盧冠傑</a:t>
            </a:r>
            <a:r>
              <a:rPr lang="en-US" altLang="zh-TW" sz="28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</a:p>
          <a:p>
            <a:pPr algn="ctr">
              <a:lnSpc>
                <a:spcPts val="2000"/>
              </a:lnSpc>
            </a:pPr>
            <a:r>
              <a:rPr lang="en-US" altLang="zh-TW" sz="2800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052214139</a:t>
            </a:r>
            <a:r>
              <a:rPr lang="zh-TW" altLang="en-US" sz="2800" b="1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許又熙</a:t>
            </a:r>
            <a:endParaRPr lang="en-US" altLang="zh-TW" sz="2800" b="1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5671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68884" y="0"/>
            <a:ext cx="9905999" cy="5791201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  <a:latin typeface="+mn-ea"/>
              </a:rPr>
              <a:t>關於</a:t>
            </a:r>
            <a:r>
              <a:rPr lang="en-US" altLang="zh-TW" dirty="0" smtClean="0">
                <a:solidFill>
                  <a:schemeClr val="bg1"/>
                </a:solidFill>
                <a:latin typeface="+mn-ea"/>
              </a:rPr>
              <a:t>A1</a:t>
            </a:r>
            <a:r>
              <a:rPr lang="zh-TW" altLang="en-US" dirty="0" smtClean="0">
                <a:solidFill>
                  <a:schemeClr val="bg1"/>
                </a:solidFill>
                <a:latin typeface="+mn-ea"/>
              </a:rPr>
              <a:t>和</a:t>
            </a:r>
            <a:r>
              <a:rPr lang="en-US" altLang="zh-TW" dirty="0" smtClean="0">
                <a:solidFill>
                  <a:schemeClr val="bg1"/>
                </a:solidFill>
                <a:latin typeface="+mn-ea"/>
              </a:rPr>
              <a:t>A2: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  <a:latin typeface="+mn-ea"/>
              </a:rPr>
              <a:t>A1</a:t>
            </a:r>
            <a:r>
              <a:rPr lang="zh-TW" altLang="en-US" dirty="0" smtClean="0">
                <a:solidFill>
                  <a:schemeClr val="bg1"/>
                </a:solidFill>
                <a:latin typeface="+mn-ea"/>
              </a:rPr>
              <a:t>為加密之前顏色值出現頻率最高的數值，</a:t>
            </a:r>
            <a:r>
              <a:rPr lang="en-US" altLang="zh-TW" dirty="0" smtClean="0">
                <a:solidFill>
                  <a:schemeClr val="bg1"/>
                </a:solidFill>
                <a:latin typeface="+mn-ea"/>
              </a:rPr>
              <a:t>A2</a:t>
            </a:r>
            <a:r>
              <a:rPr lang="zh-TW" altLang="en-US" dirty="0" smtClean="0">
                <a:solidFill>
                  <a:schemeClr val="bg1"/>
                </a:solidFill>
                <a:latin typeface="+mn-ea"/>
              </a:rPr>
              <a:t>則為加密之後。</a:t>
            </a:r>
            <a:endParaRPr lang="en-US" altLang="zh-TW" dirty="0" smtClean="0">
              <a:solidFill>
                <a:schemeClr val="bg1"/>
              </a:solidFill>
              <a:latin typeface="+mn-ea"/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  <a:latin typeface="+mn-ea"/>
              </a:rPr>
              <a:t>由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流程圖可看出數值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A1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是在被金鑰加密之前即存在，數值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A2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是在被金鑰加密之後產生，但是加密的順序卻是先以金鑰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A2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加密再以金鑰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A1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加密。</a:t>
            </a:r>
            <a:endParaRPr lang="en-US" altLang="zh-TW" dirty="0">
              <a:solidFill>
                <a:schemeClr val="bg1"/>
              </a:solidFill>
              <a:latin typeface="+mn-ea"/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bg1"/>
                </a:solidFill>
                <a:latin typeface="+mn-ea"/>
              </a:rPr>
              <a:t>為什麼順序是這樣子呢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?</a:t>
            </a: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  <a:latin typeface="+mn-ea"/>
              </a:rPr>
              <a:t>如果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有知道演算法的駭客嘗試破解，一開始即可直接算出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A2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的值，接下來他如果破解出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A1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的值，就有更大的機會破解圖片。但是，如果先以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A2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加密，再以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A1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加密，破解的順序就是先以金鑰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A1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解密，再以金鑰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A2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解密，雖然一開始可以取得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A2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的值，但是要先以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A1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的值解密才能用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A2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的值解密，所以在</a:t>
            </a:r>
            <a:r>
              <a:rPr lang="en-US" altLang="zh-TW" dirty="0">
                <a:solidFill>
                  <a:schemeClr val="bg1"/>
                </a:solidFill>
                <a:latin typeface="+mn-ea"/>
              </a:rPr>
              <a:t>A1</a:t>
            </a:r>
            <a:r>
              <a:rPr lang="zh-TW" altLang="en-US" dirty="0">
                <a:solidFill>
                  <a:schemeClr val="bg1"/>
                </a:solidFill>
                <a:latin typeface="+mn-ea"/>
              </a:rPr>
              <a:t>的值被推算出來之前無法進行任何進展，如此一來就可以大幅增加破解難度。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173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79631" y="2341313"/>
            <a:ext cx="6624382" cy="1478570"/>
          </a:xfrm>
        </p:spPr>
        <p:txBody>
          <a:bodyPr>
            <a:normAutofit/>
          </a:bodyPr>
          <a:lstStyle/>
          <a:p>
            <a:r>
              <a:rPr lang="zh-TW" altLang="en-US" sz="72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演算</a:t>
            </a:r>
            <a:r>
              <a:rPr lang="zh-TW" altLang="en-US" sz="7200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法</a:t>
            </a:r>
          </a:p>
        </p:txBody>
      </p:sp>
    </p:spTree>
    <p:extLst>
      <p:ext uri="{BB962C8B-B14F-4D97-AF65-F5344CB8AC3E}">
        <p14:creationId xmlns:p14="http://schemas.microsoft.com/office/powerpoint/2010/main" val="91519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42863"/>
          </a:xfrm>
        </p:spPr>
        <p:txBody>
          <a:bodyPr/>
          <a:lstStyle/>
          <a:p>
            <a:r>
              <a:rPr lang="zh-TW" altLang="en-US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金鑰產生的方法</a:t>
            </a:r>
            <a:endParaRPr lang="zh-TW" altLang="en-US" b="1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1561381"/>
            <a:ext cx="9905999" cy="422982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>
                <a:solidFill>
                  <a:schemeClr val="bg1"/>
                </a:solidFill>
              </a:rPr>
              <a:t>隨機產生一筆很大的數字，然後和色域的最大值相除取餘數。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bg1"/>
                </a:solidFill>
              </a:rPr>
              <a:t>以這餘數做為遞增值，不停的做累加，並把數值按照順序取出，直到所有的數值取出為止，超過色域的最大值則設定為該數值減去色域的最大值，如果該數值已經被取出，則取出該數值的下一個空缺。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106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293298"/>
            <a:ext cx="9905999" cy="5926347"/>
          </a:xfrm>
        </p:spPr>
        <p:txBody>
          <a:bodyPr/>
          <a:lstStyle/>
          <a:p>
            <a:pPr marL="0" indent="0">
              <a:lnSpc>
                <a:spcPts val="2000"/>
              </a:lnSpc>
              <a:buNone/>
            </a:pPr>
            <a:r>
              <a:rPr lang="zh-TW" altLang="en-US" dirty="0">
                <a:solidFill>
                  <a:schemeClr val="bg1"/>
                </a:solidFill>
              </a:rPr>
              <a:t>演示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  <a:r>
              <a:rPr lang="zh-TW" altLang="en-US" dirty="0" smtClean="0">
                <a:solidFill>
                  <a:schemeClr val="bg1"/>
                </a:solidFill>
              </a:rPr>
              <a:t> </a:t>
            </a:r>
            <a:r>
              <a:rPr lang="en-US" altLang="zh-TW" dirty="0">
                <a:solidFill>
                  <a:schemeClr val="accent6">
                    <a:lumMod val="50000"/>
                  </a:schemeClr>
                </a:solidFill>
              </a:rPr>
              <a:t>//</a:t>
            </a:r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為了方便解說，每行的隨機值都是</a:t>
            </a:r>
            <a:r>
              <a:rPr lang="en-US" altLang="zh-TW" dirty="0">
                <a:solidFill>
                  <a:schemeClr val="accent6">
                    <a:lumMod val="50000"/>
                  </a:schemeClr>
                </a:solidFill>
              </a:rPr>
              <a:t>5</a:t>
            </a: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>
                <a:solidFill>
                  <a:schemeClr val="bg1"/>
                </a:solidFill>
              </a:rPr>
              <a:t>假設色域的最大值為</a:t>
            </a:r>
            <a:r>
              <a:rPr lang="en-US" altLang="zh-TW" dirty="0">
                <a:solidFill>
                  <a:schemeClr val="bg1"/>
                </a:solidFill>
              </a:rPr>
              <a:t>7(4bit)</a:t>
            </a: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>
                <a:solidFill>
                  <a:schemeClr val="bg1"/>
                </a:solidFill>
              </a:rPr>
              <a:t>設定亂數為</a:t>
            </a:r>
            <a:r>
              <a:rPr lang="en-US" altLang="zh-TW" dirty="0">
                <a:solidFill>
                  <a:schemeClr val="bg1"/>
                </a:solidFill>
              </a:rPr>
              <a:t>100557</a:t>
            </a:r>
            <a:r>
              <a:rPr lang="zh-TW" altLang="en-US" dirty="0">
                <a:solidFill>
                  <a:schemeClr val="bg1"/>
                </a:solidFill>
              </a:rPr>
              <a:t>，取餘數</a:t>
            </a:r>
            <a:r>
              <a:rPr lang="en-US" altLang="zh-TW" dirty="0">
                <a:solidFill>
                  <a:schemeClr val="bg1"/>
                </a:solidFill>
              </a:rPr>
              <a:t>5</a:t>
            </a:r>
            <a:r>
              <a:rPr lang="zh-TW" altLang="en-US" dirty="0">
                <a:solidFill>
                  <a:schemeClr val="bg1"/>
                </a:solidFill>
              </a:rPr>
              <a:t> </a:t>
            </a:r>
            <a:r>
              <a:rPr lang="en-US" altLang="zh-TW" dirty="0">
                <a:solidFill>
                  <a:schemeClr val="accent6">
                    <a:lumMod val="50000"/>
                  </a:schemeClr>
                </a:solidFill>
              </a:rPr>
              <a:t>//</a:t>
            </a:r>
            <a:r>
              <a:rPr lang="zh-TW" altLang="en-US" dirty="0">
                <a:solidFill>
                  <a:schemeClr val="accent6">
                    <a:lumMod val="50000"/>
                  </a:schemeClr>
                </a:solidFill>
              </a:rPr>
              <a:t>累加</a:t>
            </a:r>
            <a:endParaRPr lang="en-US" altLang="zh-TW" dirty="0">
              <a:solidFill>
                <a:schemeClr val="accent6">
                  <a:lumMod val="50000"/>
                </a:schemeClr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>
                <a:solidFill>
                  <a:schemeClr val="bg1"/>
                </a:solidFill>
              </a:rPr>
              <a:t>陣列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lnSpc>
                <a:spcPts val="1500"/>
              </a:lnSpc>
              <a:buNone/>
            </a:pPr>
            <a:r>
              <a:rPr lang="en-US" altLang="zh-TW" dirty="0">
                <a:solidFill>
                  <a:schemeClr val="bg1"/>
                </a:solidFill>
              </a:rPr>
              <a:t>[0]=5</a:t>
            </a:r>
            <a:r>
              <a:rPr lang="zh-TW" altLang="en-US" dirty="0">
                <a:solidFill>
                  <a:schemeClr val="bg1"/>
                </a:solidFill>
              </a:rPr>
              <a:t>  </a:t>
            </a:r>
            <a:r>
              <a:rPr lang="en-US" altLang="zh-TW" dirty="0">
                <a:solidFill>
                  <a:schemeClr val="accent6">
                    <a:lumMod val="50000"/>
                  </a:schemeClr>
                </a:solidFill>
              </a:rPr>
              <a:t>//5</a:t>
            </a:r>
          </a:p>
          <a:p>
            <a:pPr marL="0" indent="0">
              <a:lnSpc>
                <a:spcPts val="1500"/>
              </a:lnSpc>
              <a:buNone/>
            </a:pPr>
            <a:r>
              <a:rPr lang="en-US" altLang="zh-TW" dirty="0">
                <a:solidFill>
                  <a:schemeClr val="bg1"/>
                </a:solidFill>
              </a:rPr>
              <a:t>[1]=(5+5)-7 </a:t>
            </a:r>
            <a:r>
              <a:rPr lang="en-US" altLang="zh-TW" dirty="0">
                <a:solidFill>
                  <a:schemeClr val="accent6">
                    <a:lumMod val="50000"/>
                  </a:schemeClr>
                </a:solidFill>
              </a:rPr>
              <a:t>//3</a:t>
            </a:r>
          </a:p>
          <a:p>
            <a:pPr marL="0" indent="0">
              <a:lnSpc>
                <a:spcPts val="1500"/>
              </a:lnSpc>
              <a:buNone/>
            </a:pPr>
            <a:r>
              <a:rPr lang="en-US" altLang="zh-TW" dirty="0">
                <a:solidFill>
                  <a:schemeClr val="bg1"/>
                </a:solidFill>
              </a:rPr>
              <a:t>[2]=(3+5)-7 </a:t>
            </a:r>
            <a:r>
              <a:rPr lang="en-US" altLang="zh-TW" dirty="0">
                <a:solidFill>
                  <a:schemeClr val="accent6">
                    <a:lumMod val="50000"/>
                  </a:schemeClr>
                </a:solidFill>
              </a:rPr>
              <a:t>//1</a:t>
            </a:r>
          </a:p>
          <a:p>
            <a:pPr marL="0" indent="0">
              <a:lnSpc>
                <a:spcPts val="1500"/>
              </a:lnSpc>
              <a:buNone/>
            </a:pPr>
            <a:r>
              <a:rPr lang="en-US" altLang="zh-TW" dirty="0">
                <a:solidFill>
                  <a:schemeClr val="bg1"/>
                </a:solidFill>
              </a:rPr>
              <a:t>[3]=1+5 </a:t>
            </a:r>
            <a:r>
              <a:rPr lang="en-US" altLang="zh-TW" dirty="0">
                <a:solidFill>
                  <a:schemeClr val="accent6">
                    <a:lumMod val="50000"/>
                  </a:schemeClr>
                </a:solidFill>
              </a:rPr>
              <a:t>//6</a:t>
            </a:r>
          </a:p>
          <a:p>
            <a:pPr marL="0" indent="0">
              <a:lnSpc>
                <a:spcPts val="1500"/>
              </a:lnSpc>
              <a:buNone/>
            </a:pPr>
            <a:r>
              <a:rPr lang="en-US" altLang="zh-TW" dirty="0">
                <a:solidFill>
                  <a:schemeClr val="bg1"/>
                </a:solidFill>
              </a:rPr>
              <a:t>[4]=(6+5)-7 </a:t>
            </a:r>
            <a:r>
              <a:rPr lang="en-US" altLang="zh-TW" dirty="0">
                <a:solidFill>
                  <a:schemeClr val="accent6">
                    <a:lumMod val="50000"/>
                  </a:schemeClr>
                </a:solidFill>
              </a:rPr>
              <a:t>//4</a:t>
            </a:r>
          </a:p>
          <a:p>
            <a:pPr marL="0" indent="0">
              <a:lnSpc>
                <a:spcPts val="1500"/>
              </a:lnSpc>
              <a:buNone/>
            </a:pPr>
            <a:r>
              <a:rPr lang="en-US" altLang="zh-TW" dirty="0">
                <a:solidFill>
                  <a:schemeClr val="bg1"/>
                </a:solidFill>
              </a:rPr>
              <a:t>[5]=(4+5)-7 </a:t>
            </a:r>
            <a:r>
              <a:rPr lang="en-US" altLang="zh-TW" dirty="0">
                <a:solidFill>
                  <a:schemeClr val="accent6">
                    <a:lumMod val="50000"/>
                  </a:schemeClr>
                </a:solidFill>
              </a:rPr>
              <a:t>//2</a:t>
            </a:r>
          </a:p>
          <a:p>
            <a:pPr marL="0" indent="0">
              <a:lnSpc>
                <a:spcPts val="1500"/>
              </a:lnSpc>
              <a:buNone/>
            </a:pPr>
            <a:r>
              <a:rPr lang="en-US" altLang="zh-TW" dirty="0">
                <a:solidFill>
                  <a:schemeClr val="bg1"/>
                </a:solidFill>
              </a:rPr>
              <a:t>[6]=2+5 </a:t>
            </a:r>
            <a:r>
              <a:rPr lang="en-US" altLang="zh-TW" dirty="0">
                <a:solidFill>
                  <a:schemeClr val="accent6">
                    <a:lumMod val="50000"/>
                  </a:schemeClr>
                </a:solidFill>
              </a:rPr>
              <a:t>//7</a:t>
            </a:r>
          </a:p>
          <a:p>
            <a:pPr marL="0" indent="0">
              <a:lnSpc>
                <a:spcPts val="1500"/>
              </a:lnSpc>
              <a:buNone/>
            </a:pPr>
            <a:r>
              <a:rPr lang="en-US" altLang="zh-TW" dirty="0">
                <a:solidFill>
                  <a:schemeClr val="bg1"/>
                </a:solidFill>
              </a:rPr>
              <a:t>[7]=((7+5)-7+1+1)-7 </a:t>
            </a:r>
            <a:r>
              <a:rPr lang="en-US" altLang="zh-TW" dirty="0">
                <a:solidFill>
                  <a:schemeClr val="accent6">
                    <a:lumMod val="50000"/>
                  </a:schemeClr>
                </a:solidFill>
              </a:rPr>
              <a:t>//0</a:t>
            </a:r>
          </a:p>
          <a:p>
            <a:pPr marL="0" indent="0">
              <a:lnSpc>
                <a:spcPts val="1500"/>
              </a:lnSpc>
              <a:buNone/>
            </a:pPr>
            <a:r>
              <a:rPr lang="zh-TW" altLang="en-US" dirty="0">
                <a:solidFill>
                  <a:schemeClr val="bg1"/>
                </a:solidFill>
              </a:rPr>
              <a:t>金鑰</a:t>
            </a:r>
            <a:r>
              <a:rPr lang="en-US" altLang="zh-TW" dirty="0">
                <a:solidFill>
                  <a:schemeClr val="bg1"/>
                </a:solidFill>
              </a:rPr>
              <a:t>:005003001006004002007000</a:t>
            </a:r>
          </a:p>
          <a:p>
            <a:pPr marL="0" indent="0">
              <a:lnSpc>
                <a:spcPts val="1500"/>
              </a:lnSpc>
              <a:buNone/>
            </a:pPr>
            <a:r>
              <a:rPr lang="zh-TW" altLang="en-US" dirty="0">
                <a:solidFill>
                  <a:schemeClr val="bg1"/>
                </a:solidFill>
              </a:rPr>
              <a:t>此種算法，無論數值多少</a:t>
            </a:r>
            <a:r>
              <a:rPr lang="zh-TW" altLang="en-US" dirty="0" smtClean="0">
                <a:solidFill>
                  <a:schemeClr val="bg1"/>
                </a:solidFill>
              </a:rPr>
              <a:t>，金鑰的最後三個數字一定</a:t>
            </a:r>
            <a:r>
              <a:rPr lang="zh-TW" altLang="en-US" dirty="0">
                <a:solidFill>
                  <a:schemeClr val="bg1"/>
                </a:solidFill>
              </a:rPr>
              <a:t>是零。</a:t>
            </a:r>
            <a:endParaRPr lang="en-US" altLang="zh-TW" dirty="0">
              <a:solidFill>
                <a:schemeClr val="bg1"/>
              </a:solidFill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9654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82621" y="-123354"/>
            <a:ext cx="9905998" cy="1478570"/>
          </a:xfrm>
        </p:spPr>
        <p:txBody>
          <a:bodyPr/>
          <a:lstStyle/>
          <a:p>
            <a:r>
              <a:rPr lang="zh-TW" altLang="en-US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影像分離的演算法</a:t>
            </a:r>
            <a:r>
              <a:rPr lang="en-US" altLang="zh-TW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方法一</a:t>
            </a:r>
            <a:r>
              <a:rPr lang="en-US" altLang="zh-TW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b="1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82621" y="862641"/>
            <a:ext cx="9905999" cy="4540371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>
                <a:solidFill>
                  <a:schemeClr val="bg1"/>
                </a:solidFill>
              </a:rPr>
              <a:t>將圖片的顏色隨機分開，形成兩張圖片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兩張圖片的大小相同</a:t>
            </a:r>
            <a:r>
              <a:rPr lang="en-US" altLang="zh-TW" dirty="0">
                <a:solidFill>
                  <a:schemeClr val="bg1"/>
                </a:solidFill>
              </a:rPr>
              <a:t>)</a:t>
            </a:r>
            <a:r>
              <a:rPr lang="zh-TW" altLang="en-US" dirty="0">
                <a:solidFill>
                  <a:schemeClr val="bg1"/>
                </a:solidFill>
              </a:rPr>
              <a:t>。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bg1"/>
                </a:solidFill>
              </a:rPr>
              <a:t>隨機值的範圍</a:t>
            </a:r>
            <a:r>
              <a:rPr lang="en-US" altLang="zh-TW" dirty="0">
                <a:solidFill>
                  <a:schemeClr val="bg1"/>
                </a:solidFill>
              </a:rPr>
              <a:t>:0~color</a:t>
            </a:r>
          </a:p>
          <a:p>
            <a:pPr marL="0" indent="0">
              <a:buNone/>
            </a:pPr>
            <a:r>
              <a:rPr lang="zh-TW" altLang="en-US" dirty="0">
                <a:solidFill>
                  <a:schemeClr val="bg1"/>
                </a:solidFill>
              </a:rPr>
              <a:t>圖片一的顏色值</a:t>
            </a:r>
            <a:r>
              <a:rPr lang="en-US" altLang="zh-TW" dirty="0">
                <a:solidFill>
                  <a:schemeClr val="bg1"/>
                </a:solidFill>
              </a:rPr>
              <a:t>:color-</a:t>
            </a:r>
            <a:r>
              <a:rPr lang="zh-TW" altLang="en-US" dirty="0">
                <a:solidFill>
                  <a:schemeClr val="bg1"/>
                </a:solidFill>
              </a:rPr>
              <a:t>隨機值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bg1"/>
                </a:solidFill>
              </a:rPr>
              <a:t>圖片二的顏色值</a:t>
            </a:r>
            <a:r>
              <a:rPr lang="en-US" altLang="zh-TW" dirty="0">
                <a:solidFill>
                  <a:schemeClr val="bg1"/>
                </a:solidFill>
              </a:rPr>
              <a:t>:</a:t>
            </a:r>
            <a:r>
              <a:rPr lang="zh-TW" altLang="en-US" dirty="0">
                <a:solidFill>
                  <a:schemeClr val="bg1"/>
                </a:solidFill>
              </a:rPr>
              <a:t>隨機</a:t>
            </a:r>
            <a:r>
              <a:rPr lang="zh-TW" altLang="en-US" dirty="0" smtClean="0">
                <a:solidFill>
                  <a:schemeClr val="bg1"/>
                </a:solidFill>
              </a:rPr>
              <a:t>值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33" y="3659398"/>
            <a:ext cx="1878947" cy="1749364"/>
          </a:xfrm>
          <a:prstGeom prst="rect">
            <a:avLst/>
          </a:prstGeom>
        </p:spPr>
      </p:pic>
      <p:sp>
        <p:nvSpPr>
          <p:cNvPr id="5" name="向右箭號 4"/>
          <p:cNvSpPr/>
          <p:nvPr/>
        </p:nvSpPr>
        <p:spPr>
          <a:xfrm>
            <a:off x="3210140" y="3520869"/>
            <a:ext cx="681487" cy="45720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向右箭號 5"/>
          <p:cNvSpPr/>
          <p:nvPr/>
        </p:nvSpPr>
        <p:spPr>
          <a:xfrm>
            <a:off x="3210140" y="4988652"/>
            <a:ext cx="681487" cy="526211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9731" y="2914220"/>
            <a:ext cx="1548801" cy="1481878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7843" y="4670574"/>
            <a:ext cx="1552575" cy="147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873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396815"/>
            <a:ext cx="9905999" cy="5394386"/>
          </a:xfrm>
        </p:spPr>
        <p:txBody>
          <a:bodyPr/>
          <a:lstStyle/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優點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  <a:r>
              <a:rPr lang="zh-TW" altLang="en-US" dirty="0" smtClean="0">
                <a:solidFill>
                  <a:schemeClr val="bg1"/>
                </a:solidFill>
              </a:rPr>
              <a:t>亮度越高，安全性越高。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缺點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  <a:r>
              <a:rPr lang="zh-TW" altLang="en-US" dirty="0" smtClean="0">
                <a:solidFill>
                  <a:schemeClr val="bg1"/>
                </a:solidFill>
              </a:rPr>
              <a:t>亮度越低，安全性越低。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適用時機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lnSpc>
                <a:spcPts val="2000"/>
              </a:lnSpc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1.</a:t>
            </a:r>
            <a:r>
              <a:rPr lang="zh-TW" altLang="en-US" dirty="0" smtClean="0">
                <a:solidFill>
                  <a:schemeClr val="bg1"/>
                </a:solidFill>
              </a:rPr>
              <a:t>亮度偏亮的圖片。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2.</a:t>
            </a:r>
            <a:r>
              <a:rPr lang="zh-TW" altLang="en-US" dirty="0" smtClean="0">
                <a:solidFill>
                  <a:schemeClr val="bg1"/>
                </a:solidFill>
              </a:rPr>
              <a:t>隱藏性文字。</a:t>
            </a:r>
            <a:endParaRPr lang="en-US" altLang="zh-TW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5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96023" y="1158905"/>
            <a:ext cx="9905999" cy="4592129"/>
          </a:xfrm>
        </p:spPr>
        <p:txBody>
          <a:bodyPr/>
          <a:lstStyle/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設定臨界值為</a:t>
            </a:r>
            <a:r>
              <a:rPr lang="en-US" altLang="zh-TW" dirty="0" smtClean="0">
                <a:solidFill>
                  <a:schemeClr val="bg1"/>
                </a:solidFill>
              </a:rPr>
              <a:t>(max-min)/2</a:t>
            </a:r>
            <a:r>
              <a:rPr lang="zh-TW" altLang="en-US" dirty="0" smtClean="0">
                <a:solidFill>
                  <a:schemeClr val="bg1"/>
                </a:solidFill>
              </a:rPr>
              <a:t>，</a:t>
            </a:r>
            <a:r>
              <a:rPr lang="en-US" altLang="zh-TW" dirty="0" smtClean="0">
                <a:solidFill>
                  <a:schemeClr val="bg1"/>
                </a:solidFill>
              </a:rPr>
              <a:t>max</a:t>
            </a:r>
            <a:r>
              <a:rPr lang="zh-TW" altLang="en-US" dirty="0" smtClean="0">
                <a:solidFill>
                  <a:schemeClr val="bg1"/>
                </a:solidFill>
              </a:rPr>
              <a:t>為色域的最大值，</a:t>
            </a:r>
            <a:r>
              <a:rPr lang="en-US" altLang="zh-TW" dirty="0" smtClean="0">
                <a:solidFill>
                  <a:schemeClr val="bg1"/>
                </a:solidFill>
              </a:rPr>
              <a:t>min</a:t>
            </a:r>
            <a:r>
              <a:rPr lang="zh-TW" altLang="en-US" dirty="0" smtClean="0">
                <a:solidFill>
                  <a:schemeClr val="bg1"/>
                </a:solidFill>
              </a:rPr>
              <a:t>為色域的最小值。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If color&gt;</a:t>
            </a:r>
            <a:r>
              <a:rPr lang="en-US" altLang="zh-TW" dirty="0">
                <a:solidFill>
                  <a:schemeClr val="bg1"/>
                </a:solidFill>
              </a:rPr>
              <a:t> (max-min)/2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設定亂數</a:t>
            </a:r>
            <a:r>
              <a:rPr lang="en-US" altLang="zh-TW" dirty="0" smtClean="0">
                <a:solidFill>
                  <a:schemeClr val="bg1"/>
                </a:solidFill>
              </a:rPr>
              <a:t>(0~</a:t>
            </a:r>
            <a:r>
              <a:rPr lang="en-US" altLang="zh-TW" dirty="0">
                <a:solidFill>
                  <a:schemeClr val="bg1"/>
                </a:solidFill>
              </a:rPr>
              <a:t>(max-min)/</a:t>
            </a:r>
            <a:r>
              <a:rPr lang="en-US" altLang="zh-TW" dirty="0" smtClean="0">
                <a:solidFill>
                  <a:schemeClr val="bg1"/>
                </a:solidFill>
              </a:rPr>
              <a:t>2)</a:t>
            </a: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圖片</a:t>
            </a:r>
            <a:r>
              <a:rPr lang="en-US" altLang="zh-TW" dirty="0" smtClean="0">
                <a:solidFill>
                  <a:schemeClr val="bg1"/>
                </a:solidFill>
              </a:rPr>
              <a:t>A</a:t>
            </a:r>
            <a:r>
              <a:rPr lang="zh-TW" altLang="en-US" dirty="0" smtClean="0">
                <a:solidFill>
                  <a:schemeClr val="bg1"/>
                </a:solidFill>
              </a:rPr>
              <a:t>的</a:t>
            </a:r>
            <a:r>
              <a:rPr lang="en-US" altLang="zh-TW" dirty="0" smtClean="0">
                <a:solidFill>
                  <a:schemeClr val="bg1"/>
                </a:solidFill>
              </a:rPr>
              <a:t>color=</a:t>
            </a:r>
            <a:r>
              <a:rPr lang="zh-TW" altLang="en-US" dirty="0" smtClean="0">
                <a:solidFill>
                  <a:schemeClr val="bg1"/>
                </a:solidFill>
              </a:rPr>
              <a:t>亂數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圖片</a:t>
            </a:r>
            <a:r>
              <a:rPr lang="en-US" altLang="zh-TW" dirty="0" smtClean="0">
                <a:solidFill>
                  <a:schemeClr val="bg1"/>
                </a:solidFill>
              </a:rPr>
              <a:t>B</a:t>
            </a:r>
            <a:r>
              <a:rPr lang="zh-TW" altLang="en-US" dirty="0" smtClean="0">
                <a:solidFill>
                  <a:schemeClr val="bg1"/>
                </a:solidFill>
              </a:rPr>
              <a:t>的</a:t>
            </a:r>
            <a:r>
              <a:rPr lang="en-US" altLang="zh-TW" dirty="0" smtClean="0">
                <a:solidFill>
                  <a:schemeClr val="bg1"/>
                </a:solidFill>
              </a:rPr>
              <a:t>color=color-</a:t>
            </a:r>
            <a:r>
              <a:rPr lang="zh-TW" altLang="en-US" dirty="0" smtClean="0">
                <a:solidFill>
                  <a:schemeClr val="bg1"/>
                </a:solidFill>
              </a:rPr>
              <a:t>亂數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Else</a:t>
            </a: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>
                <a:solidFill>
                  <a:schemeClr val="bg1"/>
                </a:solidFill>
              </a:rPr>
              <a:t>設定亂數</a:t>
            </a:r>
            <a:r>
              <a:rPr lang="en-US" altLang="zh-TW" dirty="0" smtClean="0">
                <a:solidFill>
                  <a:schemeClr val="bg1"/>
                </a:solidFill>
              </a:rPr>
              <a:t>((</a:t>
            </a:r>
            <a:r>
              <a:rPr lang="en-US" altLang="zh-TW" dirty="0">
                <a:solidFill>
                  <a:schemeClr val="bg1"/>
                </a:solidFill>
              </a:rPr>
              <a:t>max-min)/2 </a:t>
            </a:r>
            <a:r>
              <a:rPr lang="en-US" altLang="zh-TW" dirty="0" smtClean="0">
                <a:solidFill>
                  <a:schemeClr val="bg1"/>
                </a:solidFill>
              </a:rPr>
              <a:t>~</a:t>
            </a:r>
            <a:r>
              <a:rPr lang="en-US" altLang="zh-TW" dirty="0">
                <a:solidFill>
                  <a:schemeClr val="bg1"/>
                </a:solidFill>
              </a:rPr>
              <a:t>max)</a:t>
            </a: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>
                <a:solidFill>
                  <a:schemeClr val="bg1"/>
                </a:solidFill>
              </a:rPr>
              <a:t>圖片</a:t>
            </a:r>
            <a:r>
              <a:rPr lang="en-US" altLang="zh-TW" dirty="0">
                <a:solidFill>
                  <a:schemeClr val="bg1"/>
                </a:solidFill>
              </a:rPr>
              <a:t>A</a:t>
            </a:r>
            <a:r>
              <a:rPr lang="zh-TW" altLang="en-US" dirty="0">
                <a:solidFill>
                  <a:schemeClr val="bg1"/>
                </a:solidFill>
              </a:rPr>
              <a:t>的</a:t>
            </a:r>
            <a:r>
              <a:rPr lang="en-US" altLang="zh-TW" dirty="0" smtClean="0">
                <a:solidFill>
                  <a:schemeClr val="bg1"/>
                </a:solidFill>
              </a:rPr>
              <a:t>color=</a:t>
            </a:r>
            <a:r>
              <a:rPr lang="en-US" altLang="zh-TW" dirty="0">
                <a:solidFill>
                  <a:schemeClr val="bg1"/>
                </a:solidFill>
              </a:rPr>
              <a:t>color-</a:t>
            </a:r>
            <a:r>
              <a:rPr lang="zh-TW" altLang="en-US" dirty="0" smtClean="0">
                <a:solidFill>
                  <a:schemeClr val="bg1"/>
                </a:solidFill>
              </a:rPr>
              <a:t>亂數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>
                <a:solidFill>
                  <a:schemeClr val="bg1"/>
                </a:solidFill>
              </a:rPr>
              <a:t>圖片</a:t>
            </a:r>
            <a:r>
              <a:rPr lang="en-US" altLang="zh-TW" dirty="0">
                <a:solidFill>
                  <a:schemeClr val="bg1"/>
                </a:solidFill>
              </a:rPr>
              <a:t>B</a:t>
            </a:r>
            <a:r>
              <a:rPr lang="zh-TW" altLang="en-US" dirty="0">
                <a:solidFill>
                  <a:schemeClr val="bg1"/>
                </a:solidFill>
              </a:rPr>
              <a:t>的</a:t>
            </a:r>
            <a:r>
              <a:rPr lang="en-US" altLang="zh-TW" dirty="0">
                <a:solidFill>
                  <a:schemeClr val="bg1"/>
                </a:solidFill>
              </a:rPr>
              <a:t>color</a:t>
            </a:r>
            <a:r>
              <a:rPr lang="en-US" altLang="zh-TW" dirty="0" smtClean="0">
                <a:solidFill>
                  <a:schemeClr val="bg1"/>
                </a:solidFill>
              </a:rPr>
              <a:t>=</a:t>
            </a:r>
            <a:r>
              <a:rPr lang="zh-TW" altLang="en-US" dirty="0" smtClean="0">
                <a:solidFill>
                  <a:schemeClr val="bg1"/>
                </a:solidFill>
              </a:rPr>
              <a:t>亂數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4" name="標題 1"/>
          <p:cNvSpPr>
            <a:spLocks noGrp="1"/>
          </p:cNvSpPr>
          <p:nvPr>
            <p:ph type="title"/>
          </p:nvPr>
        </p:nvSpPr>
        <p:spPr>
          <a:xfrm>
            <a:off x="365036" y="204449"/>
            <a:ext cx="9905998" cy="804841"/>
          </a:xfrm>
        </p:spPr>
        <p:txBody>
          <a:bodyPr/>
          <a:lstStyle/>
          <a:p>
            <a:r>
              <a:rPr lang="zh-TW" altLang="en-US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影像分離的演算法</a:t>
            </a:r>
            <a:r>
              <a:rPr lang="en-US" altLang="zh-TW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方法二</a:t>
            </a:r>
            <a:r>
              <a:rPr lang="en-US" altLang="zh-TW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b="1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5259" y="2256768"/>
            <a:ext cx="2844201" cy="200800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1139" y="4414389"/>
            <a:ext cx="2818321" cy="198973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564" y="2977264"/>
            <a:ext cx="3163136" cy="2233174"/>
          </a:xfrm>
          <a:prstGeom prst="rect">
            <a:avLst/>
          </a:prstGeom>
        </p:spPr>
      </p:pic>
      <p:sp>
        <p:nvSpPr>
          <p:cNvPr id="9" name="向右箭號 8"/>
          <p:cNvSpPr/>
          <p:nvPr/>
        </p:nvSpPr>
        <p:spPr>
          <a:xfrm>
            <a:off x="7560239" y="3226369"/>
            <a:ext cx="681487" cy="45720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右箭號 9"/>
          <p:cNvSpPr/>
          <p:nvPr/>
        </p:nvSpPr>
        <p:spPr>
          <a:xfrm>
            <a:off x="7586676" y="4617945"/>
            <a:ext cx="681487" cy="45720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5636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>
            <a:spLocks noGrp="1"/>
          </p:cNvSpPr>
          <p:nvPr>
            <p:ph idx="1"/>
          </p:nvPr>
        </p:nvSpPr>
        <p:spPr>
          <a:xfrm>
            <a:off x="1141412" y="396815"/>
            <a:ext cx="9905999" cy="5394386"/>
          </a:xfrm>
        </p:spPr>
        <p:txBody>
          <a:bodyPr/>
          <a:lstStyle/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優點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  <a:r>
              <a:rPr lang="zh-TW" altLang="en-US" dirty="0" smtClean="0">
                <a:solidFill>
                  <a:schemeClr val="bg1"/>
                </a:solidFill>
              </a:rPr>
              <a:t>顏色越接近臨界值，安全性越高。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缺點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  <a:r>
              <a:rPr lang="zh-TW" altLang="en-US" dirty="0" smtClean="0">
                <a:solidFill>
                  <a:schemeClr val="bg1"/>
                </a:solidFill>
              </a:rPr>
              <a:t>顏色越遠離臨界值，安全性越低。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適用時機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lnSpc>
                <a:spcPts val="2000"/>
              </a:lnSpc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1.</a:t>
            </a:r>
            <a:r>
              <a:rPr lang="zh-TW" altLang="en-US" dirty="0" smtClean="0">
                <a:solidFill>
                  <a:schemeClr val="bg1"/>
                </a:solidFill>
              </a:rPr>
              <a:t>顏色較均勻的圖片。</a:t>
            </a:r>
            <a:endParaRPr lang="en-US" altLang="zh-TW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339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35971" y="83680"/>
            <a:ext cx="9905998" cy="753082"/>
          </a:xfrm>
        </p:spPr>
        <p:txBody>
          <a:bodyPr>
            <a:normAutofit/>
          </a:bodyPr>
          <a:lstStyle/>
          <a:p>
            <a:r>
              <a:rPr lang="zh-TW" altLang="en-US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顏色對換演算</a:t>
            </a:r>
            <a:r>
              <a:rPr lang="zh-TW" altLang="en-US" b="1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10884" y="836762"/>
            <a:ext cx="10860656" cy="4954439"/>
          </a:xfrm>
        </p:spPr>
        <p:txBody>
          <a:bodyPr/>
          <a:lstStyle/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為此程式中難度最低的演算法，只要將剛剛產生出來的陣列的值填入顏色值，即完成顏色對換。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lnSpc>
                <a:spcPts val="2000"/>
              </a:lnSpc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Color=key[color]</a:t>
            </a:r>
          </a:p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優點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難度低，而且密碼強度很高，理論上一共有</a:t>
            </a:r>
            <a:r>
              <a:rPr lang="en-US" altLang="zh-TW" dirty="0" smtClean="0">
                <a:solidFill>
                  <a:schemeClr val="bg1"/>
                </a:solidFill>
              </a:rPr>
              <a:t>(255!)*</a:t>
            </a:r>
            <a:r>
              <a:rPr lang="en-US" altLang="zh-TW" dirty="0">
                <a:solidFill>
                  <a:schemeClr val="bg1"/>
                </a:solidFill>
              </a:rPr>
              <a:t>(255</a:t>
            </a:r>
            <a:r>
              <a:rPr lang="en-US" altLang="zh-TW" dirty="0" smtClean="0">
                <a:solidFill>
                  <a:schemeClr val="bg1"/>
                </a:solidFill>
              </a:rPr>
              <a:t>!)*</a:t>
            </a:r>
            <a:r>
              <a:rPr lang="en-US" altLang="zh-TW" dirty="0">
                <a:solidFill>
                  <a:schemeClr val="bg1"/>
                </a:solidFill>
              </a:rPr>
              <a:t>(255</a:t>
            </a:r>
            <a:r>
              <a:rPr lang="en-US" altLang="zh-TW" dirty="0" smtClean="0">
                <a:solidFill>
                  <a:schemeClr val="bg1"/>
                </a:solidFill>
              </a:rPr>
              <a:t>!)</a:t>
            </a:r>
            <a:r>
              <a:rPr lang="zh-TW" altLang="en-US" dirty="0" smtClean="0">
                <a:solidFill>
                  <a:schemeClr val="bg1"/>
                </a:solidFill>
              </a:rPr>
              <a:t>種組合。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缺點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對顏色重複性高的影像安全性極低。</a:t>
            </a:r>
            <a:endParaRPr lang="en-US" altLang="zh-TW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3200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12017" y="178571"/>
            <a:ext cx="4836693" cy="744456"/>
          </a:xfrm>
        </p:spPr>
        <p:txBody>
          <a:bodyPr>
            <a:normAutofit/>
          </a:bodyPr>
          <a:lstStyle/>
          <a:p>
            <a:r>
              <a:rPr lang="zh-TW" altLang="en-US" b="1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橫向切割演算法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923027"/>
            <a:ext cx="9905999" cy="486817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參照</a:t>
            </a:r>
            <a:r>
              <a:rPr lang="zh-TW" altLang="en-US" dirty="0">
                <a:solidFill>
                  <a:schemeClr val="bg1"/>
                </a:solidFill>
              </a:rPr>
              <a:t>原圖陣列覆寫當前的陣列。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Value=height-A2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for(</a:t>
            </a:r>
            <a:r>
              <a:rPr lang="en-US" altLang="zh-TW" dirty="0" err="1">
                <a:solidFill>
                  <a:schemeClr val="bg1"/>
                </a:solidFill>
              </a:rPr>
              <a:t>int</a:t>
            </a:r>
            <a:r>
              <a:rPr lang="en-US" altLang="zh-TW" dirty="0">
                <a:solidFill>
                  <a:schemeClr val="bg1"/>
                </a:solidFill>
              </a:rPr>
              <a:t> </a:t>
            </a:r>
            <a:r>
              <a:rPr lang="en-US" altLang="zh-TW" dirty="0" err="1">
                <a:solidFill>
                  <a:schemeClr val="bg1"/>
                </a:solidFill>
              </a:rPr>
              <a:t>i</a:t>
            </a:r>
            <a:r>
              <a:rPr lang="en-US" altLang="zh-TW" dirty="0">
                <a:solidFill>
                  <a:schemeClr val="bg1"/>
                </a:solidFill>
              </a:rPr>
              <a:t>= 0 ;</a:t>
            </a:r>
            <a:r>
              <a:rPr lang="en-US" altLang="zh-TW" dirty="0" err="1">
                <a:solidFill>
                  <a:schemeClr val="bg1"/>
                </a:solidFill>
              </a:rPr>
              <a:t>i</a:t>
            </a:r>
            <a:r>
              <a:rPr lang="en-US" altLang="zh-TW" dirty="0">
                <a:solidFill>
                  <a:schemeClr val="bg1"/>
                </a:solidFill>
              </a:rPr>
              <a:t>&lt;Width; </a:t>
            </a:r>
            <a:r>
              <a:rPr lang="en-US" altLang="zh-TW" dirty="0" err="1">
                <a:solidFill>
                  <a:schemeClr val="bg1"/>
                </a:solidFill>
              </a:rPr>
              <a:t>i</a:t>
            </a:r>
            <a:r>
              <a:rPr lang="en-US" altLang="zh-TW" dirty="0">
                <a:solidFill>
                  <a:schemeClr val="bg1"/>
                </a:solidFill>
              </a:rPr>
              <a:t>++){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for(</a:t>
            </a:r>
            <a:r>
              <a:rPr lang="en-US" altLang="zh-TW" dirty="0" err="1" smtClean="0">
                <a:solidFill>
                  <a:schemeClr val="bg1"/>
                </a:solidFill>
              </a:rPr>
              <a:t>int</a:t>
            </a:r>
            <a:r>
              <a:rPr lang="en-US" altLang="zh-TW" dirty="0" smtClean="0">
                <a:solidFill>
                  <a:schemeClr val="bg1"/>
                </a:solidFill>
              </a:rPr>
              <a:t> </a:t>
            </a:r>
            <a:r>
              <a:rPr lang="en-US" altLang="zh-TW" dirty="0">
                <a:solidFill>
                  <a:schemeClr val="bg1"/>
                </a:solidFill>
              </a:rPr>
              <a:t>k= 0 ;k&lt;he; </a:t>
            </a:r>
            <a:r>
              <a:rPr lang="en-US" altLang="zh-TW" dirty="0" smtClean="0">
                <a:solidFill>
                  <a:schemeClr val="bg1"/>
                </a:solidFill>
              </a:rPr>
              <a:t>++){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Color[k + </a:t>
            </a:r>
            <a:r>
              <a:rPr lang="en-US" altLang="zh-TW" dirty="0" err="1">
                <a:solidFill>
                  <a:schemeClr val="bg1"/>
                </a:solidFill>
              </a:rPr>
              <a:t>i</a:t>
            </a:r>
            <a:r>
              <a:rPr lang="en-US" altLang="zh-TW" dirty="0">
                <a:solidFill>
                  <a:schemeClr val="bg1"/>
                </a:solidFill>
              </a:rPr>
              <a:t> * he]=Color2[he  + </a:t>
            </a:r>
            <a:r>
              <a:rPr lang="en-US" altLang="zh-TW" dirty="0" err="1">
                <a:solidFill>
                  <a:schemeClr val="bg1"/>
                </a:solidFill>
              </a:rPr>
              <a:t>i</a:t>
            </a:r>
            <a:r>
              <a:rPr lang="en-US" altLang="zh-TW" dirty="0">
                <a:solidFill>
                  <a:schemeClr val="bg1"/>
                </a:solidFill>
              </a:rPr>
              <a:t> * he  - k </a:t>
            </a:r>
            <a:r>
              <a:rPr lang="en-US" altLang="zh-TW" dirty="0" smtClean="0">
                <a:solidFill>
                  <a:schemeClr val="bg1"/>
                </a:solidFill>
              </a:rPr>
              <a:t>]}}</a:t>
            </a:r>
          </a:p>
          <a:p>
            <a:pPr marL="0" indent="0">
              <a:buNone/>
            </a:pP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A2:</a:t>
            </a:r>
            <a:r>
              <a:rPr lang="zh-TW" altLang="en-US" dirty="0" smtClean="0">
                <a:solidFill>
                  <a:schemeClr val="bg1"/>
                </a:solidFill>
              </a:rPr>
              <a:t>數值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Color2:</a:t>
            </a:r>
            <a:r>
              <a:rPr lang="zh-TW" altLang="en-US" dirty="0">
                <a:solidFill>
                  <a:schemeClr val="bg1"/>
                </a:solidFill>
              </a:rPr>
              <a:t>原圖的顏色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Color:</a:t>
            </a:r>
            <a:r>
              <a:rPr lang="zh-TW" altLang="en-US" dirty="0">
                <a:solidFill>
                  <a:schemeClr val="bg1"/>
                </a:solidFill>
              </a:rPr>
              <a:t>轉換過後的顏色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9165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>
          <a:xfrm>
            <a:off x="0" y="484516"/>
            <a:ext cx="1904819" cy="1112808"/>
          </a:xfrm>
        </p:spPr>
        <p:txBody>
          <a:bodyPr/>
          <a:lstStyle/>
          <a:p>
            <a:r>
              <a:rPr lang="zh-TW" altLang="en-US" b="1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  <a:endParaRPr lang="zh-TW" altLang="en-US" b="1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副標題 2"/>
          <p:cNvSpPr txBox="1">
            <a:spLocks/>
          </p:cNvSpPr>
          <p:nvPr/>
        </p:nvSpPr>
        <p:spPr>
          <a:xfrm>
            <a:off x="1539816" y="1144437"/>
            <a:ext cx="3121144" cy="4537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000"/>
              </a:lnSpc>
            </a:pPr>
            <a:r>
              <a:rPr lang="zh-TW" altLang="en-US" sz="36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關於程式</a:t>
            </a:r>
            <a:endParaRPr lang="en-US" altLang="zh-TW" sz="3600" b="1" dirty="0" smtClean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整體流程圖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[4]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程式介紹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[5]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詳細流程圖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[6]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原理講解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[8]</a:t>
            </a:r>
          </a:p>
        </p:txBody>
      </p:sp>
      <p:sp>
        <p:nvSpPr>
          <p:cNvPr id="6" name="副標題 2"/>
          <p:cNvSpPr txBox="1">
            <a:spLocks/>
          </p:cNvSpPr>
          <p:nvPr/>
        </p:nvSpPr>
        <p:spPr>
          <a:xfrm>
            <a:off x="4295955" y="1038044"/>
            <a:ext cx="3588587" cy="4537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000"/>
              </a:lnSpc>
            </a:pPr>
            <a:r>
              <a:rPr lang="zh-TW" altLang="en-US" sz="36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演算法</a:t>
            </a:r>
            <a:endParaRPr lang="en-US" altLang="zh-TW" sz="2800" b="1" dirty="0" smtClean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金鑰產生的方法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[12]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影像分離演算法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[14]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顏色對換演算法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[18]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橫向切割演算法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[19]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正因數加密法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[22]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正因數解密法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[26]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交錯放大演算法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[28]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交錯縮小演算法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[30]</a:t>
            </a:r>
          </a:p>
        </p:txBody>
      </p:sp>
      <p:sp>
        <p:nvSpPr>
          <p:cNvPr id="7" name="副標題 2"/>
          <p:cNvSpPr txBox="1">
            <a:spLocks/>
          </p:cNvSpPr>
          <p:nvPr/>
        </p:nvSpPr>
        <p:spPr>
          <a:xfrm>
            <a:off x="8187280" y="1038044"/>
            <a:ext cx="3121144" cy="4537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000"/>
              </a:lnSpc>
            </a:pPr>
            <a:r>
              <a:rPr lang="zh-TW" altLang="en-US" sz="36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此程式的優勢</a:t>
            </a:r>
            <a:endParaRPr lang="en-US" altLang="zh-TW" sz="2800" b="1" dirty="0" smtClean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舉例說明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[34]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可能狀況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[35]</a:t>
            </a:r>
          </a:p>
          <a:p>
            <a:pPr>
              <a:lnSpc>
                <a:spcPts val="2000"/>
              </a:lnSpc>
            </a:pPr>
            <a:r>
              <a:rPr lang="zh-TW" altLang="en-US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破解難度</a:t>
            </a:r>
            <a:r>
              <a:rPr lang="en-US" altLang="zh-TW" sz="28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[37]</a:t>
            </a:r>
            <a:endParaRPr lang="en-US" altLang="zh-TW" sz="2800" b="1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3287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5586" y="-313135"/>
            <a:ext cx="9905998" cy="1478570"/>
          </a:xfrm>
        </p:spPr>
        <p:txBody>
          <a:bodyPr/>
          <a:lstStyle/>
          <a:p>
            <a:r>
              <a:rPr lang="zh-TW" altLang="en-US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演示</a:t>
            </a:r>
            <a:endParaRPr lang="zh-TW" altLang="en-US" b="1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1489289"/>
              </p:ext>
            </p:extLst>
          </p:nvPr>
        </p:nvGraphicFramePr>
        <p:xfrm>
          <a:off x="189781" y="2282549"/>
          <a:ext cx="4166560" cy="164592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520820"/>
                <a:gridCol w="520820"/>
                <a:gridCol w="520820"/>
                <a:gridCol w="520820"/>
                <a:gridCol w="520820"/>
                <a:gridCol w="520820"/>
                <a:gridCol w="520820"/>
                <a:gridCol w="520820"/>
              </a:tblGrid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rgbClr val="FF0000"/>
                          </a:solidFill>
                          <a:effectLst/>
                        </a:rPr>
                        <a:t>0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rgbClr val="FF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1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2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3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4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5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6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7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8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9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10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11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12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13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14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15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16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17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18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19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20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21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22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23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24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25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26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27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28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29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30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31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32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33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34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effectLst/>
                        </a:rPr>
                        <a:t>35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36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37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38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39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40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41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42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43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44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45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46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47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48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49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50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51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52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53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54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55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56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57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58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59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60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61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62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effectLst/>
                        </a:rPr>
                        <a:t>63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957582"/>
              </p:ext>
            </p:extLst>
          </p:nvPr>
        </p:nvGraphicFramePr>
        <p:xfrm>
          <a:off x="6098875" y="2332985"/>
          <a:ext cx="4356336" cy="164592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544542"/>
                <a:gridCol w="544542"/>
                <a:gridCol w="544542"/>
                <a:gridCol w="544542"/>
                <a:gridCol w="544542"/>
                <a:gridCol w="544542"/>
                <a:gridCol w="544542"/>
                <a:gridCol w="544542"/>
              </a:tblGrid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 smtClean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rgbClr val="FF0000"/>
                          </a:solidFill>
                          <a:effectLst/>
                        </a:rPr>
                        <a:t>35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rgbClr val="FF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rgbClr val="FF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rgbClr val="FF0000"/>
                          </a:solidFill>
                          <a:effectLst/>
                        </a:rPr>
                        <a:t>5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rgbClr val="FF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rgbClr val="FF0000"/>
                          </a:solidFill>
                          <a:effectLst/>
                        </a:rPr>
                        <a:t>4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rgbClr val="FF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3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2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1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0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13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12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11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10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9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8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7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20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19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18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17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16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15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14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27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26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25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24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23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22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21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34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33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32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31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30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29</a:t>
                      </a:r>
                      <a:endParaRPr lang="en-US" altLang="zh-TW" sz="1200" b="0" i="0" u="none" strike="noStrike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rgbClr val="FF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28</a:t>
                      </a:r>
                      <a:endParaRPr lang="en-US" altLang="zh-TW" sz="1200" b="0" i="0" u="none" strike="noStrike" dirty="0">
                        <a:ln>
                          <a:solidFill>
                            <a:srgbClr val="FF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36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37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38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39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40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41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42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43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44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45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46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47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48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49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50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51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52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53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54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55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  <a:tr h="2057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56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57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58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59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60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61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62</a:t>
                      </a:r>
                      <a:endParaRPr lang="en-US" altLang="zh-TW" sz="1200" b="0" i="0" u="none" strike="noStrike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2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63</a:t>
                      </a:r>
                      <a:endParaRPr lang="en-US" altLang="zh-TW" sz="12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/>
                </a:tc>
              </a:tr>
            </a:tbl>
          </a:graphicData>
        </a:graphic>
      </p:graphicFrame>
      <p:sp>
        <p:nvSpPr>
          <p:cNvPr id="7" name="向右箭號 6"/>
          <p:cNvSpPr/>
          <p:nvPr/>
        </p:nvSpPr>
        <p:spPr>
          <a:xfrm>
            <a:off x="4744528" y="2820838"/>
            <a:ext cx="750498" cy="569343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內容版面配置區 2"/>
          <p:cNvSpPr>
            <a:spLocks noGrp="1"/>
          </p:cNvSpPr>
          <p:nvPr>
            <p:ph idx="1"/>
          </p:nvPr>
        </p:nvSpPr>
        <p:spPr>
          <a:xfrm>
            <a:off x="595224" y="757172"/>
            <a:ext cx="10248180" cy="992038"/>
          </a:xfrm>
        </p:spPr>
        <p:txBody>
          <a:bodyPr>
            <a:normAutofit/>
          </a:bodyPr>
          <a:lstStyle/>
          <a:p>
            <a:pPr marL="0" indent="0">
              <a:lnSpc>
                <a:spcPts val="2000"/>
              </a:lnSpc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設定陣列長度為</a:t>
            </a:r>
            <a:r>
              <a:rPr lang="en-US" altLang="zh-TW" dirty="0" smtClean="0">
                <a:solidFill>
                  <a:schemeClr val="bg1"/>
                </a:solidFill>
              </a:rPr>
              <a:t>64</a:t>
            </a:r>
            <a:r>
              <a:rPr lang="zh-TW" altLang="en-US" dirty="0" smtClean="0">
                <a:solidFill>
                  <a:schemeClr val="bg1"/>
                </a:solidFill>
              </a:rPr>
              <a:t>，</a:t>
            </a:r>
            <a:r>
              <a:rPr lang="en-US" altLang="zh-TW" dirty="0" smtClean="0">
                <a:solidFill>
                  <a:schemeClr val="bg1"/>
                </a:solidFill>
              </a:rPr>
              <a:t>he</a:t>
            </a:r>
            <a:r>
              <a:rPr lang="zh-TW" altLang="en-US" dirty="0" smtClean="0">
                <a:solidFill>
                  <a:schemeClr val="bg1"/>
                </a:solidFill>
              </a:rPr>
              <a:t>為</a:t>
            </a:r>
            <a:r>
              <a:rPr lang="en-US" altLang="zh-TW" dirty="0">
                <a:solidFill>
                  <a:schemeClr val="bg1"/>
                </a:solidFill>
              </a:rPr>
              <a:t>7</a:t>
            </a:r>
            <a:endParaRPr lang="en-US" altLang="zh-TW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614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91243" y="155276"/>
            <a:ext cx="9905999" cy="5092461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優點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可均勻打散圖片。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缺點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部分區域沒加密到。</a:t>
            </a:r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700" y="155276"/>
            <a:ext cx="4073668" cy="249303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4243" y="3857055"/>
            <a:ext cx="4183008" cy="2559949"/>
          </a:xfrm>
          <a:prstGeom prst="rect">
            <a:avLst/>
          </a:prstGeom>
        </p:spPr>
      </p:pic>
      <p:pic>
        <p:nvPicPr>
          <p:cNvPr id="7" name="內容版面配置區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079" y="3857055"/>
            <a:ext cx="4239544" cy="2594547"/>
          </a:xfrm>
          <a:prstGeom prst="rect">
            <a:avLst/>
          </a:prstGeom>
        </p:spPr>
      </p:pic>
      <p:sp>
        <p:nvSpPr>
          <p:cNvPr id="8" name="向下箭號 7"/>
          <p:cNvSpPr/>
          <p:nvPr/>
        </p:nvSpPr>
        <p:spPr>
          <a:xfrm>
            <a:off x="7228936" y="2846717"/>
            <a:ext cx="621102" cy="715992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左箭號 8"/>
          <p:cNvSpPr/>
          <p:nvPr/>
        </p:nvSpPr>
        <p:spPr>
          <a:xfrm>
            <a:off x="4796287" y="4753155"/>
            <a:ext cx="612475" cy="494582"/>
          </a:xfrm>
          <a:prstGeom prst="lef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816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82620" y="204450"/>
            <a:ext cx="6449832" cy="459784"/>
          </a:xfrm>
        </p:spPr>
        <p:txBody>
          <a:bodyPr>
            <a:normAutofit fontScale="90000"/>
          </a:bodyPr>
          <a:lstStyle/>
          <a:p>
            <a:r>
              <a:rPr lang="zh-TW" altLang="en-US" sz="44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正因數加密法</a:t>
            </a:r>
            <a:endParaRPr lang="zh-TW" altLang="en-US" sz="4400" b="1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776377"/>
            <a:ext cx="9905999" cy="5014824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找</a:t>
            </a:r>
            <a:r>
              <a:rPr lang="zh-TW" altLang="en-US" dirty="0">
                <a:solidFill>
                  <a:schemeClr val="bg1"/>
                </a:solidFill>
              </a:rPr>
              <a:t>出</a:t>
            </a:r>
            <a:r>
              <a:rPr lang="zh-TW" altLang="en-US" dirty="0" smtClean="0">
                <a:solidFill>
                  <a:schemeClr val="bg1"/>
                </a:solidFill>
              </a:rPr>
              <a:t>兩個因數</a:t>
            </a:r>
            <a:r>
              <a:rPr lang="en-US" altLang="zh-TW" dirty="0" smtClean="0">
                <a:solidFill>
                  <a:schemeClr val="bg1"/>
                </a:solidFill>
              </a:rPr>
              <a:t>h</a:t>
            </a:r>
            <a:r>
              <a:rPr lang="zh-TW" altLang="en-US" dirty="0" smtClean="0">
                <a:solidFill>
                  <a:schemeClr val="bg1"/>
                </a:solidFill>
              </a:rPr>
              <a:t>、</a:t>
            </a:r>
            <a:r>
              <a:rPr lang="en-US" altLang="zh-TW" dirty="0" smtClean="0">
                <a:solidFill>
                  <a:schemeClr val="bg1"/>
                </a:solidFill>
              </a:rPr>
              <a:t>w</a:t>
            </a:r>
            <a:r>
              <a:rPr lang="zh-TW" altLang="en-US" dirty="0" smtClean="0">
                <a:solidFill>
                  <a:schemeClr val="bg1"/>
                </a:solidFill>
              </a:rPr>
              <a:t>，這兩個因數相乘後為影像陣列的長度。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產生二維陣列</a:t>
            </a:r>
            <a:r>
              <a:rPr lang="en-US" altLang="zh-TW" dirty="0" smtClean="0">
                <a:solidFill>
                  <a:schemeClr val="bg1"/>
                </a:solidFill>
              </a:rPr>
              <a:t>[w][h]</a:t>
            </a:r>
            <a:r>
              <a:rPr lang="zh-TW" altLang="en-US" dirty="0" smtClean="0">
                <a:solidFill>
                  <a:schemeClr val="bg1"/>
                </a:solidFill>
              </a:rPr>
              <a:t>，並將影像陣列填入這個二維陣列。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產生二維陣列</a:t>
            </a:r>
            <a:r>
              <a:rPr lang="en-US" altLang="zh-TW" dirty="0" smtClean="0">
                <a:solidFill>
                  <a:schemeClr val="bg1"/>
                </a:solidFill>
              </a:rPr>
              <a:t>[h][w]</a:t>
            </a:r>
            <a:r>
              <a:rPr lang="zh-TW" altLang="en-US" dirty="0" smtClean="0">
                <a:solidFill>
                  <a:schemeClr val="bg1"/>
                </a:solidFill>
              </a:rPr>
              <a:t>，並將第一個二維陣列的值填入這個二維陣列。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將第二個二維陣列的數值填回影像陣列。</a:t>
            </a:r>
            <a:endParaRPr lang="en-US" altLang="zh-TW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953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04983" y="230330"/>
            <a:ext cx="6941538" cy="364893"/>
          </a:xfrm>
        </p:spPr>
        <p:txBody>
          <a:bodyPr>
            <a:normAutofit fontScale="90000"/>
          </a:bodyPr>
          <a:lstStyle/>
          <a:p>
            <a:r>
              <a:rPr lang="zh-TW" altLang="en-US" sz="4000" b="1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演示</a:t>
            </a:r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4203264"/>
              </p:ext>
            </p:extLst>
          </p:nvPr>
        </p:nvGraphicFramePr>
        <p:xfrm>
          <a:off x="362549" y="2332960"/>
          <a:ext cx="3752252" cy="1112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938063"/>
                <a:gridCol w="938063"/>
                <a:gridCol w="938063"/>
                <a:gridCol w="93806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A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>
                          <a:solidFill>
                            <a:sysClr val="windowText" lastClr="000000"/>
                          </a:solidFill>
                        </a:rPr>
                        <a:t>B</a:t>
                      </a: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092402"/>
              </p:ext>
            </p:extLst>
          </p:nvPr>
        </p:nvGraphicFramePr>
        <p:xfrm>
          <a:off x="5727942" y="1733280"/>
          <a:ext cx="1733907" cy="23118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577969"/>
                <a:gridCol w="577969"/>
                <a:gridCol w="577969"/>
              </a:tblGrid>
              <a:tr h="57797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/>
                </a:tc>
              </a:tr>
              <a:tr h="57797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/>
                </a:tc>
              </a:tr>
              <a:tr h="57797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</a:tr>
              <a:tr h="57797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283127"/>
              </p:ext>
            </p:extLst>
          </p:nvPr>
        </p:nvGraphicFramePr>
        <p:xfrm>
          <a:off x="362549" y="853796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976650"/>
              </p:ext>
            </p:extLst>
          </p:nvPr>
        </p:nvGraphicFramePr>
        <p:xfrm>
          <a:off x="463190" y="4853577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向下箭號 7"/>
          <p:cNvSpPr/>
          <p:nvPr/>
        </p:nvSpPr>
        <p:spPr>
          <a:xfrm>
            <a:off x="2096219" y="1518249"/>
            <a:ext cx="517585" cy="6124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4426547" y="2632733"/>
            <a:ext cx="983411" cy="6366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下箭號 9"/>
          <p:cNvSpPr/>
          <p:nvPr/>
        </p:nvSpPr>
        <p:spPr>
          <a:xfrm>
            <a:off x="6392174" y="4224164"/>
            <a:ext cx="508958" cy="5031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9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70477" y="-97474"/>
            <a:ext cx="9905998" cy="1478570"/>
          </a:xfrm>
        </p:spPr>
        <p:txBody>
          <a:bodyPr/>
          <a:lstStyle/>
          <a:p>
            <a:r>
              <a:rPr lang="zh-TW" altLang="en-US" dirty="0" smtClean="0">
                <a:solidFill>
                  <a:schemeClr val="bg1"/>
                </a:solidFill>
              </a:rPr>
              <a:t>此算法可以連續使用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lang="zh-TW" altLang="en-US" dirty="0" smtClean="0">
                <a:solidFill>
                  <a:schemeClr val="bg1"/>
                </a:solidFill>
              </a:rPr>
              <a:t>皆以相同因數為例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  <a:endParaRPr lang="zh-TW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3265646"/>
              </p:ext>
            </p:extLst>
          </p:nvPr>
        </p:nvGraphicFramePr>
        <p:xfrm>
          <a:off x="578209" y="948686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106533"/>
              </p:ext>
            </p:extLst>
          </p:nvPr>
        </p:nvGraphicFramePr>
        <p:xfrm>
          <a:off x="578209" y="2362495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281697"/>
              </p:ext>
            </p:extLst>
          </p:nvPr>
        </p:nvGraphicFramePr>
        <p:xfrm>
          <a:off x="664473" y="3814414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748288"/>
              </p:ext>
            </p:extLst>
          </p:nvPr>
        </p:nvGraphicFramePr>
        <p:xfrm>
          <a:off x="664473" y="5223839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9" name="向下箭號 8"/>
          <p:cNvSpPr/>
          <p:nvPr/>
        </p:nvSpPr>
        <p:spPr>
          <a:xfrm>
            <a:off x="4097547" y="1544128"/>
            <a:ext cx="544660" cy="6299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下箭號 9"/>
          <p:cNvSpPr/>
          <p:nvPr/>
        </p:nvSpPr>
        <p:spPr>
          <a:xfrm>
            <a:off x="4097547" y="2782223"/>
            <a:ext cx="544660" cy="6299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向下箭號 10"/>
          <p:cNvSpPr/>
          <p:nvPr/>
        </p:nvSpPr>
        <p:spPr>
          <a:xfrm>
            <a:off x="4097547" y="4363269"/>
            <a:ext cx="544660" cy="6299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5" name="直線接點 14"/>
          <p:cNvCxnSpPr/>
          <p:nvPr/>
        </p:nvCxnSpPr>
        <p:spPr>
          <a:xfrm flipH="1">
            <a:off x="931653" y="1316195"/>
            <a:ext cx="17253" cy="104630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8" name="直線接點 17"/>
          <p:cNvCxnSpPr/>
          <p:nvPr/>
        </p:nvCxnSpPr>
        <p:spPr>
          <a:xfrm>
            <a:off x="1454989" y="1316195"/>
            <a:ext cx="1457864" cy="10463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2257245" y="1316195"/>
            <a:ext cx="2677064" cy="1046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>
            <a:off x="2889849" y="1316195"/>
            <a:ext cx="4088921" cy="104630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4" name="直線接點 23"/>
          <p:cNvCxnSpPr/>
          <p:nvPr/>
        </p:nvCxnSpPr>
        <p:spPr>
          <a:xfrm flipH="1">
            <a:off x="1621766" y="1346980"/>
            <a:ext cx="1974011" cy="1015515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 flipH="1">
            <a:off x="3666226" y="1316195"/>
            <a:ext cx="575095" cy="104630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8" name="直線接點 27"/>
          <p:cNvCxnSpPr/>
          <p:nvPr/>
        </p:nvCxnSpPr>
        <p:spPr>
          <a:xfrm>
            <a:off x="5009072" y="1316195"/>
            <a:ext cx="661359" cy="104630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0" name="直線接點 29"/>
          <p:cNvCxnSpPr/>
          <p:nvPr/>
        </p:nvCxnSpPr>
        <p:spPr>
          <a:xfrm>
            <a:off x="5647427" y="1316195"/>
            <a:ext cx="1935192" cy="10463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2" name="直線接點 31"/>
          <p:cNvCxnSpPr/>
          <p:nvPr/>
        </p:nvCxnSpPr>
        <p:spPr>
          <a:xfrm flipH="1">
            <a:off x="2257245" y="1316195"/>
            <a:ext cx="4063042" cy="1046300"/>
          </a:xfrm>
          <a:prstGeom prst="line">
            <a:avLst/>
          </a:prstGeom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4" name="直線接點 33"/>
          <p:cNvCxnSpPr/>
          <p:nvPr/>
        </p:nvCxnSpPr>
        <p:spPr>
          <a:xfrm flipH="1">
            <a:off x="4288766" y="1287440"/>
            <a:ext cx="2713008" cy="1075055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6" name="直線接點 35"/>
          <p:cNvCxnSpPr/>
          <p:nvPr/>
        </p:nvCxnSpPr>
        <p:spPr>
          <a:xfrm flipH="1">
            <a:off x="6320287" y="1346980"/>
            <a:ext cx="1331343" cy="1015515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8" name="直線接點 37"/>
          <p:cNvCxnSpPr/>
          <p:nvPr/>
        </p:nvCxnSpPr>
        <p:spPr>
          <a:xfrm>
            <a:off x="8287110" y="1332602"/>
            <a:ext cx="37381" cy="1029893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3" name="直線接點 62"/>
          <p:cNvCxnSpPr/>
          <p:nvPr/>
        </p:nvCxnSpPr>
        <p:spPr>
          <a:xfrm flipH="1">
            <a:off x="954657" y="2736694"/>
            <a:ext cx="17253" cy="104630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4" name="直線接點 63"/>
          <p:cNvCxnSpPr/>
          <p:nvPr/>
        </p:nvCxnSpPr>
        <p:spPr>
          <a:xfrm>
            <a:off x="1477993" y="2736694"/>
            <a:ext cx="1482305" cy="103961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5" name="直線接點 64"/>
          <p:cNvCxnSpPr/>
          <p:nvPr/>
        </p:nvCxnSpPr>
        <p:spPr>
          <a:xfrm>
            <a:off x="2280249" y="2736694"/>
            <a:ext cx="2677064" cy="1046300"/>
          </a:xfrm>
          <a:prstGeom prst="line">
            <a:avLst/>
          </a:prstGeom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6" name="直線接點 65"/>
          <p:cNvCxnSpPr/>
          <p:nvPr/>
        </p:nvCxnSpPr>
        <p:spPr>
          <a:xfrm>
            <a:off x="2912853" y="2736694"/>
            <a:ext cx="4088921" cy="10463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7" name="直線接點 66"/>
          <p:cNvCxnSpPr/>
          <p:nvPr/>
        </p:nvCxnSpPr>
        <p:spPr>
          <a:xfrm flipH="1">
            <a:off x="1644770" y="2767479"/>
            <a:ext cx="1974011" cy="1015515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8" name="直線接點 67"/>
          <p:cNvCxnSpPr/>
          <p:nvPr/>
        </p:nvCxnSpPr>
        <p:spPr>
          <a:xfrm flipH="1">
            <a:off x="3689230" y="2736694"/>
            <a:ext cx="575095" cy="104630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69" name="直線接點 68"/>
          <p:cNvCxnSpPr/>
          <p:nvPr/>
        </p:nvCxnSpPr>
        <p:spPr>
          <a:xfrm>
            <a:off x="5032076" y="2736694"/>
            <a:ext cx="638355" cy="105783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0" name="直線接點 69"/>
          <p:cNvCxnSpPr/>
          <p:nvPr/>
        </p:nvCxnSpPr>
        <p:spPr>
          <a:xfrm>
            <a:off x="5670431" y="2736694"/>
            <a:ext cx="1935192" cy="104630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1" name="直線接點 70"/>
          <p:cNvCxnSpPr/>
          <p:nvPr/>
        </p:nvCxnSpPr>
        <p:spPr>
          <a:xfrm flipH="1">
            <a:off x="4311770" y="2707939"/>
            <a:ext cx="2713008" cy="1075055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2" name="直線接點 71"/>
          <p:cNvCxnSpPr/>
          <p:nvPr/>
        </p:nvCxnSpPr>
        <p:spPr>
          <a:xfrm flipH="1">
            <a:off x="6343291" y="2767479"/>
            <a:ext cx="1331343" cy="101551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3" name="直線接點 72"/>
          <p:cNvCxnSpPr/>
          <p:nvPr/>
        </p:nvCxnSpPr>
        <p:spPr>
          <a:xfrm>
            <a:off x="8310114" y="2753101"/>
            <a:ext cx="37381" cy="1029893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5" name="直線接點 74"/>
          <p:cNvCxnSpPr/>
          <p:nvPr/>
        </p:nvCxnSpPr>
        <p:spPr>
          <a:xfrm flipH="1">
            <a:off x="1025106" y="4185889"/>
            <a:ext cx="17253" cy="104630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6" name="直線接點 75"/>
          <p:cNvCxnSpPr/>
          <p:nvPr/>
        </p:nvCxnSpPr>
        <p:spPr>
          <a:xfrm>
            <a:off x="1548442" y="4185889"/>
            <a:ext cx="1479430" cy="1020908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7" name="直線接點 76"/>
          <p:cNvCxnSpPr/>
          <p:nvPr/>
        </p:nvCxnSpPr>
        <p:spPr>
          <a:xfrm>
            <a:off x="2350698" y="4185889"/>
            <a:ext cx="2677064" cy="104630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8" name="直線接點 77"/>
          <p:cNvCxnSpPr/>
          <p:nvPr/>
        </p:nvCxnSpPr>
        <p:spPr>
          <a:xfrm>
            <a:off x="2983302" y="4185889"/>
            <a:ext cx="4088921" cy="104630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9" name="直線接點 78"/>
          <p:cNvCxnSpPr/>
          <p:nvPr/>
        </p:nvCxnSpPr>
        <p:spPr>
          <a:xfrm flipH="1">
            <a:off x="1715219" y="4216674"/>
            <a:ext cx="1974011" cy="1015515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0" name="直線接點 79"/>
          <p:cNvCxnSpPr/>
          <p:nvPr/>
        </p:nvCxnSpPr>
        <p:spPr>
          <a:xfrm flipH="1">
            <a:off x="3759679" y="4185889"/>
            <a:ext cx="575095" cy="104630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1" name="直線接點 80"/>
          <p:cNvCxnSpPr/>
          <p:nvPr/>
        </p:nvCxnSpPr>
        <p:spPr>
          <a:xfrm>
            <a:off x="5102525" y="4185889"/>
            <a:ext cx="615351" cy="984730"/>
          </a:xfrm>
          <a:prstGeom prst="line">
            <a:avLst/>
          </a:prstGeom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2" name="直線接點 81"/>
          <p:cNvCxnSpPr/>
          <p:nvPr/>
        </p:nvCxnSpPr>
        <p:spPr>
          <a:xfrm>
            <a:off x="5740880" y="4185889"/>
            <a:ext cx="1935192" cy="1046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3" name="直線接點 82"/>
          <p:cNvCxnSpPr/>
          <p:nvPr/>
        </p:nvCxnSpPr>
        <p:spPr>
          <a:xfrm flipH="1">
            <a:off x="4382219" y="4157134"/>
            <a:ext cx="2713008" cy="107505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4" name="直線接點 83"/>
          <p:cNvCxnSpPr/>
          <p:nvPr/>
        </p:nvCxnSpPr>
        <p:spPr>
          <a:xfrm flipH="1">
            <a:off x="6413740" y="4216674"/>
            <a:ext cx="1331343" cy="101551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5" name="直線接點 84"/>
          <p:cNvCxnSpPr/>
          <p:nvPr/>
        </p:nvCxnSpPr>
        <p:spPr>
          <a:xfrm>
            <a:off x="8380563" y="4202296"/>
            <a:ext cx="37381" cy="1029893"/>
          </a:xfrm>
          <a:prstGeom prst="line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7" name="直線接點 86"/>
          <p:cNvCxnSpPr/>
          <p:nvPr/>
        </p:nvCxnSpPr>
        <p:spPr>
          <a:xfrm flipH="1">
            <a:off x="2373703" y="4191282"/>
            <a:ext cx="3981091" cy="101551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9" name="直線接點 88"/>
          <p:cNvCxnSpPr/>
          <p:nvPr/>
        </p:nvCxnSpPr>
        <p:spPr>
          <a:xfrm flipH="1">
            <a:off x="2306129" y="2707880"/>
            <a:ext cx="4077419" cy="1086649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817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78209" y="269927"/>
            <a:ext cx="5794225" cy="416652"/>
          </a:xfrm>
        </p:spPr>
        <p:txBody>
          <a:bodyPr>
            <a:normAutofit fontScale="90000"/>
          </a:bodyPr>
          <a:lstStyle/>
          <a:p>
            <a:r>
              <a:rPr lang="zh-TW" altLang="en-US" dirty="0" smtClean="0">
                <a:solidFill>
                  <a:schemeClr val="bg1"/>
                </a:solidFill>
              </a:rPr>
              <a:t>是否看出規律了</a:t>
            </a:r>
            <a:endParaRPr lang="zh-TW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1199024"/>
              </p:ext>
            </p:extLst>
          </p:nvPr>
        </p:nvGraphicFramePr>
        <p:xfrm>
          <a:off x="578209" y="2362495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729263"/>
              </p:ext>
            </p:extLst>
          </p:nvPr>
        </p:nvGraphicFramePr>
        <p:xfrm>
          <a:off x="578209" y="3590884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644540"/>
              </p:ext>
            </p:extLst>
          </p:nvPr>
        </p:nvGraphicFramePr>
        <p:xfrm>
          <a:off x="664473" y="4813320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向下箭號 6"/>
          <p:cNvSpPr/>
          <p:nvPr/>
        </p:nvSpPr>
        <p:spPr>
          <a:xfrm>
            <a:off x="4097547" y="1544128"/>
            <a:ext cx="544660" cy="6299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向下箭號 7"/>
          <p:cNvSpPr/>
          <p:nvPr/>
        </p:nvSpPr>
        <p:spPr>
          <a:xfrm>
            <a:off x="4097547" y="2782223"/>
            <a:ext cx="544660" cy="6299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下箭號 8"/>
          <p:cNvSpPr/>
          <p:nvPr/>
        </p:nvSpPr>
        <p:spPr>
          <a:xfrm>
            <a:off x="4097547" y="4121780"/>
            <a:ext cx="544660" cy="6299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8879083"/>
              </p:ext>
            </p:extLst>
          </p:nvPr>
        </p:nvGraphicFramePr>
        <p:xfrm>
          <a:off x="578209" y="948686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163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802257"/>
            <a:ext cx="9905999" cy="5566914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每三個數字一數，前一數皆為後一數減一，總共四組。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bg1"/>
                </a:solidFill>
              </a:rPr>
              <a:t>可以推測</a:t>
            </a:r>
            <a:r>
              <a:rPr lang="zh-TW" altLang="en-US" dirty="0" smtClean="0">
                <a:solidFill>
                  <a:schemeClr val="bg1"/>
                </a:solidFill>
              </a:rPr>
              <a:t>出原始陣列</a:t>
            </a:r>
            <a:r>
              <a:rPr lang="en-US" altLang="zh-TW" dirty="0" smtClean="0">
                <a:solidFill>
                  <a:schemeClr val="bg1"/>
                </a:solidFill>
              </a:rPr>
              <a:t>[</a:t>
            </a:r>
            <a:r>
              <a:rPr lang="en-US" altLang="zh-TW" dirty="0">
                <a:solidFill>
                  <a:schemeClr val="bg1"/>
                </a:solidFill>
              </a:rPr>
              <a:t>4][3]</a:t>
            </a:r>
          </a:p>
          <a:p>
            <a:pPr marL="0" indent="0">
              <a:buNone/>
            </a:pP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如此可推測出所引值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依照所引值可以推回原始數值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但是前提是你必須知道那兩個因數是什麼。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zh-TW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8525846"/>
              </p:ext>
            </p:extLst>
          </p:nvPr>
        </p:nvGraphicFramePr>
        <p:xfrm>
          <a:off x="1242443" y="2654190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763874"/>
              </p:ext>
            </p:extLst>
          </p:nvPr>
        </p:nvGraphicFramePr>
        <p:xfrm>
          <a:off x="1242443" y="2128901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838864"/>
              </p:ext>
            </p:extLst>
          </p:nvPr>
        </p:nvGraphicFramePr>
        <p:xfrm>
          <a:off x="1242443" y="3758021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452984"/>
              </p:ext>
            </p:extLst>
          </p:nvPr>
        </p:nvGraphicFramePr>
        <p:xfrm>
          <a:off x="1242443" y="4861852"/>
          <a:ext cx="8127996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  <a:gridCol w="6773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6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7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8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標題 1"/>
          <p:cNvSpPr>
            <a:spLocks noGrp="1"/>
          </p:cNvSpPr>
          <p:nvPr>
            <p:ph type="title"/>
          </p:nvPr>
        </p:nvSpPr>
        <p:spPr>
          <a:xfrm>
            <a:off x="882620" y="204450"/>
            <a:ext cx="6449832" cy="459784"/>
          </a:xfrm>
        </p:spPr>
        <p:txBody>
          <a:bodyPr>
            <a:normAutofit fontScale="90000"/>
          </a:bodyPr>
          <a:lstStyle/>
          <a:p>
            <a:r>
              <a:rPr lang="zh-TW" altLang="en-US" sz="44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正因數解密法</a:t>
            </a:r>
            <a:endParaRPr lang="zh-TW" altLang="en-US" sz="4400" b="1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4830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526211"/>
            <a:ext cx="9905999" cy="526499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優點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  <a:r>
              <a:rPr lang="zh-TW" altLang="en-US" dirty="0" smtClean="0">
                <a:solidFill>
                  <a:schemeClr val="bg1"/>
                </a:solidFill>
              </a:rPr>
              <a:t>可連續加密，且被破解的機率極低。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缺點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  <a:r>
              <a:rPr lang="zh-TW" altLang="en-US" dirty="0" smtClean="0">
                <a:solidFill>
                  <a:schemeClr val="bg1"/>
                </a:solidFill>
              </a:rPr>
              <a:t>加密時間長。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76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112" y="92307"/>
            <a:ext cx="8261380" cy="1115392"/>
          </a:xfrm>
        </p:spPr>
        <p:txBody>
          <a:bodyPr/>
          <a:lstStyle/>
          <a:p>
            <a:r>
              <a:rPr lang="zh-TW" altLang="en-US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交錯放大演算法</a:t>
            </a:r>
            <a:endParaRPr lang="zh-TW" altLang="en-US" b="1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3112" y="974785"/>
            <a:ext cx="10147538" cy="480779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先示範交錯放大的結果。</a:t>
            </a:r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002" y="92307"/>
            <a:ext cx="3927509" cy="6639481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9511" y="92307"/>
            <a:ext cx="3940655" cy="666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80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00664" y="146650"/>
            <a:ext cx="10046747" cy="56445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以中間作為切割點將影像切成四塊，向斜對角延伸。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dirty="0" err="1" smtClean="0">
                <a:solidFill>
                  <a:schemeClr val="bg1"/>
                </a:solidFill>
              </a:rPr>
              <a:t>int</a:t>
            </a:r>
            <a:r>
              <a:rPr lang="en-US" altLang="zh-TW" dirty="0" smtClean="0">
                <a:solidFill>
                  <a:schemeClr val="bg1"/>
                </a:solidFill>
              </a:rPr>
              <a:t> </a:t>
            </a:r>
            <a:r>
              <a:rPr lang="en-US" altLang="zh-TW" dirty="0" err="1">
                <a:solidFill>
                  <a:schemeClr val="bg1"/>
                </a:solidFill>
              </a:rPr>
              <a:t>sumnumber</a:t>
            </a:r>
            <a:r>
              <a:rPr lang="en-US" altLang="zh-TW" dirty="0">
                <a:solidFill>
                  <a:schemeClr val="bg1"/>
                </a:solidFill>
              </a:rPr>
              <a:t>[] = new </a:t>
            </a:r>
            <a:r>
              <a:rPr lang="en-US" altLang="zh-TW" dirty="0" err="1">
                <a:solidFill>
                  <a:schemeClr val="bg1"/>
                </a:solidFill>
              </a:rPr>
              <a:t>int</a:t>
            </a:r>
            <a:r>
              <a:rPr lang="en-US" altLang="zh-TW" dirty="0">
                <a:solidFill>
                  <a:schemeClr val="bg1"/>
                </a:solidFill>
              </a:rPr>
              <a:t>[data.length+1];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for(</a:t>
            </a:r>
            <a:r>
              <a:rPr lang="en-US" altLang="zh-TW" dirty="0" err="1">
                <a:solidFill>
                  <a:schemeClr val="bg1"/>
                </a:solidFill>
              </a:rPr>
              <a:t>int</a:t>
            </a:r>
            <a:r>
              <a:rPr lang="en-US" altLang="zh-TW" dirty="0">
                <a:solidFill>
                  <a:schemeClr val="bg1"/>
                </a:solidFill>
              </a:rPr>
              <a:t> 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=0;xy&lt;</a:t>
            </a:r>
            <a:r>
              <a:rPr lang="en-US" altLang="zh-TW" dirty="0" err="1">
                <a:solidFill>
                  <a:schemeClr val="bg1"/>
                </a:solidFill>
              </a:rPr>
              <a:t>data.length;xy</a:t>
            </a:r>
            <a:r>
              <a:rPr lang="en-US" altLang="zh-TW" dirty="0">
                <a:solidFill>
                  <a:schemeClr val="bg1"/>
                </a:solidFill>
              </a:rPr>
              <a:t>+=2){</a:t>
            </a:r>
          </a:p>
          <a:p>
            <a:pPr marL="0" indent="0">
              <a:buNone/>
            </a:pPr>
            <a:r>
              <a:rPr lang="en-US" altLang="zh-TW" dirty="0" err="1">
                <a:solidFill>
                  <a:schemeClr val="bg1"/>
                </a:solidFill>
              </a:rPr>
              <a:t>sumnumber</a:t>
            </a:r>
            <a:r>
              <a:rPr lang="en-US" altLang="zh-TW" dirty="0">
                <a:solidFill>
                  <a:schemeClr val="bg1"/>
                </a:solidFill>
              </a:rPr>
              <a:t>[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]=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/2;</a:t>
            </a:r>
          </a:p>
          <a:p>
            <a:pPr marL="0" indent="0">
              <a:buNone/>
            </a:pPr>
            <a:r>
              <a:rPr lang="en-US" altLang="zh-TW" dirty="0" err="1">
                <a:solidFill>
                  <a:schemeClr val="bg1"/>
                </a:solidFill>
              </a:rPr>
              <a:t>sumnumber</a:t>
            </a:r>
            <a:r>
              <a:rPr lang="en-US" altLang="zh-TW" dirty="0">
                <a:solidFill>
                  <a:schemeClr val="bg1"/>
                </a:solidFill>
              </a:rPr>
              <a:t>[xy+1]=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/2+data.length/2;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}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for(</a:t>
            </a:r>
            <a:r>
              <a:rPr lang="en-US" altLang="zh-TW" dirty="0" err="1">
                <a:solidFill>
                  <a:schemeClr val="bg1"/>
                </a:solidFill>
              </a:rPr>
              <a:t>int</a:t>
            </a:r>
            <a:r>
              <a:rPr lang="en-US" altLang="zh-TW" dirty="0">
                <a:solidFill>
                  <a:schemeClr val="bg1"/>
                </a:solidFill>
              </a:rPr>
              <a:t> 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=0;xy&lt;(</a:t>
            </a:r>
            <a:r>
              <a:rPr lang="en-US" altLang="zh-TW" dirty="0" err="1">
                <a:solidFill>
                  <a:schemeClr val="bg1"/>
                </a:solidFill>
              </a:rPr>
              <a:t>data.length</a:t>
            </a:r>
            <a:r>
              <a:rPr lang="en-US" altLang="zh-TW" dirty="0">
                <a:solidFill>
                  <a:schemeClr val="bg1"/>
                </a:solidFill>
              </a:rPr>
              <a:t>);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++){</a:t>
            </a:r>
          </a:p>
          <a:p>
            <a:pPr marL="0" indent="0">
              <a:buNone/>
            </a:pPr>
            <a:r>
              <a:rPr lang="en-US" altLang="zh-TW" dirty="0" err="1" smtClean="0">
                <a:solidFill>
                  <a:schemeClr val="bg1"/>
                </a:solidFill>
              </a:rPr>
              <a:t>int</a:t>
            </a:r>
            <a:r>
              <a:rPr lang="en-US" altLang="zh-TW" dirty="0" smtClean="0">
                <a:solidFill>
                  <a:schemeClr val="bg1"/>
                </a:solidFill>
              </a:rPr>
              <a:t> </a:t>
            </a:r>
            <a:r>
              <a:rPr lang="en-US" altLang="zh-TW" dirty="0" err="1">
                <a:solidFill>
                  <a:schemeClr val="bg1"/>
                </a:solidFill>
              </a:rPr>
              <a:t>rgb</a:t>
            </a:r>
            <a:r>
              <a:rPr lang="en-US" altLang="zh-TW" dirty="0">
                <a:solidFill>
                  <a:schemeClr val="bg1"/>
                </a:solidFill>
              </a:rPr>
              <a:t>=data2[</a:t>
            </a:r>
            <a:r>
              <a:rPr lang="en-US" altLang="zh-TW" dirty="0" err="1">
                <a:solidFill>
                  <a:schemeClr val="bg1"/>
                </a:solidFill>
              </a:rPr>
              <a:t>sumnumber</a:t>
            </a:r>
            <a:r>
              <a:rPr lang="en-US" altLang="zh-TW" dirty="0">
                <a:solidFill>
                  <a:schemeClr val="bg1"/>
                </a:solidFill>
              </a:rPr>
              <a:t>[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]];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data[</a:t>
            </a:r>
            <a:r>
              <a:rPr lang="en-US" altLang="zh-TW" dirty="0" err="1" smtClean="0">
                <a:solidFill>
                  <a:schemeClr val="bg1"/>
                </a:solidFill>
              </a:rPr>
              <a:t>xy</a:t>
            </a:r>
            <a:r>
              <a:rPr lang="en-US" altLang="zh-TW" dirty="0" smtClean="0">
                <a:solidFill>
                  <a:schemeClr val="bg1"/>
                </a:solidFill>
              </a:rPr>
              <a:t>]=</a:t>
            </a:r>
            <a:r>
              <a:rPr lang="en-US" altLang="zh-TW" dirty="0" err="1">
                <a:solidFill>
                  <a:schemeClr val="bg1"/>
                </a:solidFill>
              </a:rPr>
              <a:t>rgb</a:t>
            </a:r>
            <a:r>
              <a:rPr lang="en-US" altLang="zh-TW" dirty="0">
                <a:solidFill>
                  <a:schemeClr val="bg1"/>
                </a:solidFill>
              </a:rPr>
              <a:t>;	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}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00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3692104" y="2300669"/>
            <a:ext cx="5860211" cy="1478570"/>
          </a:xfrm>
        </p:spPr>
        <p:txBody>
          <a:bodyPr>
            <a:normAutofit/>
          </a:bodyPr>
          <a:lstStyle/>
          <a:p>
            <a:r>
              <a:rPr lang="zh-TW" altLang="en-US" sz="7200" b="1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關於程式</a:t>
            </a:r>
            <a:endParaRPr lang="zh-TW" altLang="en-US" sz="7200" b="1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7519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45244" y="0"/>
            <a:ext cx="9905998" cy="1478570"/>
          </a:xfrm>
        </p:spPr>
        <p:txBody>
          <a:bodyPr/>
          <a:lstStyle/>
          <a:p>
            <a:r>
              <a:rPr lang="zh-TW" altLang="en-US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交錯縮</a:t>
            </a:r>
            <a:r>
              <a:rPr lang="zh-TW" altLang="en-US" b="1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小</a:t>
            </a:r>
            <a:r>
              <a:rPr lang="zh-TW" altLang="en-US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演算法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45244" y="1007283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>
                <a:solidFill>
                  <a:schemeClr val="bg1"/>
                </a:solidFill>
              </a:rPr>
              <a:t>先示範</a:t>
            </a:r>
            <a:r>
              <a:rPr lang="zh-TW" altLang="en-US" dirty="0" smtClean="0">
                <a:solidFill>
                  <a:schemeClr val="bg1"/>
                </a:solidFill>
              </a:rPr>
              <a:t>交錯縮小的</a:t>
            </a:r>
            <a:r>
              <a:rPr lang="zh-TW" altLang="en-US" dirty="0">
                <a:solidFill>
                  <a:schemeClr val="bg1"/>
                </a:solidFill>
              </a:rPr>
              <a:t>結果。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3668" y="1418999"/>
            <a:ext cx="3015148" cy="509712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687" y="1403925"/>
            <a:ext cx="3032981" cy="512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7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00664" y="146650"/>
            <a:ext cx="10046747" cy="56445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以中間作為切割點將影像切成四塊，平移到各個區域。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dirty="0" err="1" smtClean="0">
                <a:solidFill>
                  <a:schemeClr val="bg1"/>
                </a:solidFill>
              </a:rPr>
              <a:t>int</a:t>
            </a:r>
            <a:r>
              <a:rPr lang="en-US" altLang="zh-TW" dirty="0" smtClean="0">
                <a:solidFill>
                  <a:schemeClr val="bg1"/>
                </a:solidFill>
              </a:rPr>
              <a:t> </a:t>
            </a:r>
            <a:r>
              <a:rPr lang="en-US" altLang="zh-TW" dirty="0" err="1">
                <a:solidFill>
                  <a:schemeClr val="bg1"/>
                </a:solidFill>
              </a:rPr>
              <a:t>sumnumber</a:t>
            </a:r>
            <a:r>
              <a:rPr lang="en-US" altLang="zh-TW" dirty="0">
                <a:solidFill>
                  <a:schemeClr val="bg1"/>
                </a:solidFill>
              </a:rPr>
              <a:t>[] = new </a:t>
            </a:r>
            <a:r>
              <a:rPr lang="en-US" altLang="zh-TW" dirty="0" err="1">
                <a:solidFill>
                  <a:schemeClr val="bg1"/>
                </a:solidFill>
              </a:rPr>
              <a:t>int</a:t>
            </a:r>
            <a:r>
              <a:rPr lang="en-US" altLang="zh-TW" dirty="0">
                <a:solidFill>
                  <a:schemeClr val="bg1"/>
                </a:solidFill>
              </a:rPr>
              <a:t>[data.length+1];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for(</a:t>
            </a:r>
            <a:r>
              <a:rPr lang="en-US" altLang="zh-TW" dirty="0" err="1">
                <a:solidFill>
                  <a:schemeClr val="bg1"/>
                </a:solidFill>
              </a:rPr>
              <a:t>int</a:t>
            </a:r>
            <a:r>
              <a:rPr lang="en-US" altLang="zh-TW" dirty="0">
                <a:solidFill>
                  <a:schemeClr val="bg1"/>
                </a:solidFill>
              </a:rPr>
              <a:t> 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=0;xy&lt;</a:t>
            </a:r>
            <a:r>
              <a:rPr lang="en-US" altLang="zh-TW" dirty="0" err="1">
                <a:solidFill>
                  <a:schemeClr val="bg1"/>
                </a:solidFill>
              </a:rPr>
              <a:t>data.length;xy</a:t>
            </a:r>
            <a:r>
              <a:rPr lang="en-US" altLang="zh-TW" dirty="0">
                <a:solidFill>
                  <a:schemeClr val="bg1"/>
                </a:solidFill>
              </a:rPr>
              <a:t>+=2){</a:t>
            </a:r>
          </a:p>
          <a:p>
            <a:pPr marL="0" indent="0">
              <a:buNone/>
            </a:pPr>
            <a:r>
              <a:rPr lang="en-US" altLang="zh-TW" dirty="0" err="1">
                <a:solidFill>
                  <a:schemeClr val="bg1"/>
                </a:solidFill>
              </a:rPr>
              <a:t>sumnumber</a:t>
            </a:r>
            <a:r>
              <a:rPr lang="en-US" altLang="zh-TW" dirty="0">
                <a:solidFill>
                  <a:schemeClr val="bg1"/>
                </a:solidFill>
              </a:rPr>
              <a:t>[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]=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/2;</a:t>
            </a:r>
          </a:p>
          <a:p>
            <a:pPr marL="0" indent="0">
              <a:buNone/>
            </a:pPr>
            <a:r>
              <a:rPr lang="en-US" altLang="zh-TW" dirty="0" err="1">
                <a:solidFill>
                  <a:schemeClr val="bg1"/>
                </a:solidFill>
              </a:rPr>
              <a:t>sumnumber</a:t>
            </a:r>
            <a:r>
              <a:rPr lang="en-US" altLang="zh-TW" dirty="0">
                <a:solidFill>
                  <a:schemeClr val="bg1"/>
                </a:solidFill>
              </a:rPr>
              <a:t>[xy+1]=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/2+data.length/2;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}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for(</a:t>
            </a:r>
            <a:r>
              <a:rPr lang="en-US" altLang="zh-TW" dirty="0" err="1">
                <a:solidFill>
                  <a:schemeClr val="bg1"/>
                </a:solidFill>
              </a:rPr>
              <a:t>int</a:t>
            </a:r>
            <a:r>
              <a:rPr lang="en-US" altLang="zh-TW" dirty="0">
                <a:solidFill>
                  <a:schemeClr val="bg1"/>
                </a:solidFill>
              </a:rPr>
              <a:t> 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=0;xy&lt;(</a:t>
            </a:r>
            <a:r>
              <a:rPr lang="en-US" altLang="zh-TW" dirty="0" err="1">
                <a:solidFill>
                  <a:schemeClr val="bg1"/>
                </a:solidFill>
              </a:rPr>
              <a:t>data.length</a:t>
            </a:r>
            <a:r>
              <a:rPr lang="en-US" altLang="zh-TW" dirty="0">
                <a:solidFill>
                  <a:schemeClr val="bg1"/>
                </a:solidFill>
              </a:rPr>
              <a:t>);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>
                <a:solidFill>
                  <a:schemeClr val="bg1"/>
                </a:solidFill>
              </a:rPr>
              <a:t>++){</a:t>
            </a:r>
          </a:p>
          <a:p>
            <a:pPr marL="0" indent="0">
              <a:buNone/>
            </a:pPr>
            <a:r>
              <a:rPr lang="en-US" altLang="zh-TW" dirty="0" err="1" smtClean="0">
                <a:solidFill>
                  <a:schemeClr val="bg1"/>
                </a:solidFill>
              </a:rPr>
              <a:t>int</a:t>
            </a:r>
            <a:r>
              <a:rPr lang="en-US" altLang="zh-TW" dirty="0" smtClean="0">
                <a:solidFill>
                  <a:schemeClr val="bg1"/>
                </a:solidFill>
              </a:rPr>
              <a:t> </a:t>
            </a:r>
            <a:r>
              <a:rPr lang="en-US" altLang="zh-TW" dirty="0" err="1" smtClean="0">
                <a:solidFill>
                  <a:schemeClr val="bg1"/>
                </a:solidFill>
              </a:rPr>
              <a:t>rgb</a:t>
            </a:r>
            <a:r>
              <a:rPr lang="en-US" altLang="zh-TW" dirty="0" smtClean="0">
                <a:solidFill>
                  <a:schemeClr val="bg1"/>
                </a:solidFill>
              </a:rPr>
              <a:t>=data2[</a:t>
            </a:r>
            <a:r>
              <a:rPr lang="en-US" altLang="zh-TW" dirty="0" err="1" smtClean="0">
                <a:solidFill>
                  <a:schemeClr val="bg1"/>
                </a:solidFill>
              </a:rPr>
              <a:t>xy</a:t>
            </a:r>
            <a:r>
              <a:rPr lang="en-US" altLang="zh-TW" dirty="0" smtClean="0">
                <a:solidFill>
                  <a:schemeClr val="bg1"/>
                </a:solidFill>
              </a:rPr>
              <a:t>];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data[</a:t>
            </a:r>
            <a:r>
              <a:rPr lang="en-US" altLang="zh-TW" dirty="0" err="1">
                <a:solidFill>
                  <a:schemeClr val="bg1"/>
                </a:solidFill>
              </a:rPr>
              <a:t>sumnumber</a:t>
            </a:r>
            <a:r>
              <a:rPr lang="en-US" altLang="zh-TW" dirty="0">
                <a:solidFill>
                  <a:schemeClr val="bg1"/>
                </a:solidFill>
              </a:rPr>
              <a:t>[</a:t>
            </a:r>
            <a:r>
              <a:rPr lang="en-US" altLang="zh-TW" dirty="0" err="1">
                <a:solidFill>
                  <a:schemeClr val="bg1"/>
                </a:solidFill>
              </a:rPr>
              <a:t>xy</a:t>
            </a:r>
            <a:r>
              <a:rPr lang="en-US" altLang="zh-TW" dirty="0" smtClean="0">
                <a:solidFill>
                  <a:schemeClr val="bg1"/>
                </a:solidFill>
              </a:rPr>
              <a:t>]=</a:t>
            </a:r>
            <a:r>
              <a:rPr lang="en-US" altLang="zh-TW" dirty="0" err="1">
                <a:solidFill>
                  <a:schemeClr val="bg1"/>
                </a:solidFill>
              </a:rPr>
              <a:t>rgb</a:t>
            </a:r>
            <a:r>
              <a:rPr lang="en-US" altLang="zh-TW" dirty="0">
                <a:solidFill>
                  <a:schemeClr val="bg1"/>
                </a:solidFill>
              </a:rPr>
              <a:t>;	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}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17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431321"/>
            <a:ext cx="9905999" cy="535988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交錯放大和交錯縮小都是可逆的，兩兩相反。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優點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  <a:r>
              <a:rPr lang="zh-TW" altLang="en-US" dirty="0" smtClean="0">
                <a:solidFill>
                  <a:schemeClr val="bg1"/>
                </a:solidFill>
              </a:rPr>
              <a:t>可連續加密，且打散的完全均勻。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缺點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  <a:r>
              <a:rPr lang="zh-TW" altLang="en-US" dirty="0" smtClean="0">
                <a:solidFill>
                  <a:schemeClr val="bg1"/>
                </a:solidFill>
              </a:rPr>
              <a:t>以中間作為中心點進行運算，推回容易。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464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892575" y="2421438"/>
            <a:ext cx="5949500" cy="1478570"/>
          </a:xfrm>
        </p:spPr>
        <p:txBody>
          <a:bodyPr>
            <a:normAutofit/>
          </a:bodyPr>
          <a:lstStyle/>
          <a:p>
            <a:r>
              <a:rPr lang="zh-TW" altLang="en-US" sz="7200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此程式的優勢</a:t>
            </a:r>
          </a:p>
        </p:txBody>
      </p:sp>
    </p:spTree>
    <p:extLst>
      <p:ext uri="{BB962C8B-B14F-4D97-AF65-F5344CB8AC3E}">
        <p14:creationId xmlns:p14="http://schemas.microsoft.com/office/powerpoint/2010/main" val="16089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72402" y="195824"/>
            <a:ext cx="6518844" cy="727203"/>
          </a:xfrm>
        </p:spPr>
        <p:txBody>
          <a:bodyPr>
            <a:normAutofit/>
          </a:bodyPr>
          <a:lstStyle/>
          <a:p>
            <a:r>
              <a:rPr lang="zh-TW" altLang="en-US" sz="44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舉例說明</a:t>
            </a:r>
            <a:endParaRPr lang="zh-TW" altLang="en-US" sz="4400" b="1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1086928"/>
            <a:ext cx="9905999" cy="4704273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假設美軍透過網路傳送了一張核彈的設計圖，在傳送的過程之中被北韓的駭客截獲了，發現該檔案是以</a:t>
            </a:r>
            <a:r>
              <a:rPr lang="en-US" altLang="zh-TW" dirty="0" smtClean="0">
                <a:solidFill>
                  <a:schemeClr val="bg1"/>
                </a:solidFill>
              </a:rPr>
              <a:t>DES</a:t>
            </a:r>
            <a:r>
              <a:rPr lang="zh-TW" altLang="en-US" dirty="0" smtClean="0">
                <a:solidFill>
                  <a:schemeClr val="bg1"/>
                </a:solidFill>
              </a:rPr>
              <a:t>加密演算法所加密，並在幾個月的時間之內破解，結果破解完之後，發現圖片是一片雜訊。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438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77512" y="144066"/>
            <a:ext cx="7554013" cy="709950"/>
          </a:xfrm>
        </p:spPr>
        <p:txBody>
          <a:bodyPr>
            <a:normAutofit/>
          </a:bodyPr>
          <a:lstStyle/>
          <a:p>
            <a:r>
              <a:rPr lang="zh-TW" altLang="en-US" sz="4400" b="1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可能狀況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1009291"/>
            <a:ext cx="10279962" cy="478191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狀況</a:t>
            </a:r>
            <a:r>
              <a:rPr lang="en-US" altLang="zh-TW" dirty="0" smtClean="0">
                <a:solidFill>
                  <a:schemeClr val="bg1"/>
                </a:solidFill>
              </a:rPr>
              <a:t>1:</a:t>
            </a:r>
            <a:r>
              <a:rPr lang="zh-TW" altLang="en-US" smtClean="0">
                <a:solidFill>
                  <a:schemeClr val="bg1"/>
                </a:solidFill>
              </a:rPr>
              <a:t>我們被</a:t>
            </a:r>
            <a:r>
              <a:rPr lang="zh-TW" altLang="en-US" dirty="0" smtClean="0">
                <a:solidFill>
                  <a:schemeClr val="bg1"/>
                </a:solidFill>
              </a:rPr>
              <a:t>耍了，幾個月的資源都浪費掉了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lang="zh-TW" altLang="en-US" dirty="0" smtClean="0">
                <a:solidFill>
                  <a:schemeClr val="bg1"/>
                </a:solidFill>
              </a:rPr>
              <a:t>放棄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  <a:r>
              <a:rPr lang="zh-TW" altLang="en-US" dirty="0" smtClean="0">
                <a:solidFill>
                  <a:schemeClr val="bg1"/>
                </a:solidFill>
              </a:rPr>
              <a:t>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狀況</a:t>
            </a:r>
            <a:r>
              <a:rPr lang="en-US" altLang="zh-TW" dirty="0" smtClean="0">
                <a:solidFill>
                  <a:schemeClr val="bg1"/>
                </a:solidFill>
              </a:rPr>
              <a:t>2:</a:t>
            </a:r>
            <a:r>
              <a:rPr lang="zh-TW" altLang="en-US" dirty="0" smtClean="0">
                <a:solidFill>
                  <a:schemeClr val="bg1"/>
                </a:solidFill>
              </a:rPr>
              <a:t>咦</a:t>
            </a:r>
            <a:r>
              <a:rPr lang="en-US" altLang="zh-TW" dirty="0" smtClean="0">
                <a:solidFill>
                  <a:schemeClr val="bg1"/>
                </a:solidFill>
              </a:rPr>
              <a:t>!</a:t>
            </a:r>
            <a:r>
              <a:rPr lang="zh-TW" altLang="en-US" dirty="0" smtClean="0">
                <a:solidFill>
                  <a:schemeClr val="bg1"/>
                </a:solidFill>
              </a:rPr>
              <a:t>怎麼還附帶了一些像是密碼的數字？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lang="zh-TW" altLang="en-US" dirty="0" smtClean="0">
                <a:solidFill>
                  <a:schemeClr val="bg1"/>
                </a:solidFill>
              </a:rPr>
              <a:t>繼續破解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  <a:r>
              <a:rPr lang="zh-TW" altLang="en-US" dirty="0" smtClean="0">
                <a:solidFill>
                  <a:schemeClr val="bg1"/>
                </a:solidFill>
              </a:rPr>
              <a:t>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狀況</a:t>
            </a:r>
            <a:r>
              <a:rPr lang="en-US" altLang="zh-TW" dirty="0" smtClean="0">
                <a:solidFill>
                  <a:schemeClr val="bg1"/>
                </a:solidFill>
              </a:rPr>
              <a:t>3:</a:t>
            </a:r>
            <a:r>
              <a:rPr lang="zh-TW" altLang="en-US" dirty="0" smtClean="0">
                <a:solidFill>
                  <a:schemeClr val="bg1"/>
                </a:solidFill>
              </a:rPr>
              <a:t>為什麼是雜訊而不是正常的圖片？一定藏有秘密</a:t>
            </a:r>
            <a:r>
              <a:rPr lang="en-US" altLang="zh-TW" dirty="0" smtClean="0">
                <a:solidFill>
                  <a:schemeClr val="bg1"/>
                </a:solidFill>
              </a:rPr>
              <a:t>!(</a:t>
            </a:r>
            <a:r>
              <a:rPr lang="zh-TW" altLang="en-US" dirty="0" smtClean="0">
                <a:solidFill>
                  <a:schemeClr val="bg1"/>
                </a:solidFill>
              </a:rPr>
              <a:t>繼續破解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  <a:r>
              <a:rPr lang="zh-TW" altLang="en-US" dirty="0" smtClean="0">
                <a:solidFill>
                  <a:schemeClr val="bg1"/>
                </a:solidFill>
              </a:rPr>
              <a:t>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TW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78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>
            <a:spLocks noGrp="1"/>
          </p:cNvSpPr>
          <p:nvPr>
            <p:ph idx="1"/>
          </p:nvPr>
        </p:nvSpPr>
        <p:spPr>
          <a:xfrm>
            <a:off x="753223" y="483078"/>
            <a:ext cx="9905999" cy="4885428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美軍以金鑰</a:t>
            </a:r>
            <a:r>
              <a:rPr lang="en-US" altLang="zh-TW" dirty="0" smtClean="0">
                <a:solidFill>
                  <a:schemeClr val="bg1"/>
                </a:solidFill>
              </a:rPr>
              <a:t>A</a:t>
            </a:r>
            <a:r>
              <a:rPr lang="zh-TW" altLang="en-US" dirty="0" smtClean="0">
                <a:solidFill>
                  <a:schemeClr val="bg1"/>
                </a:solidFill>
              </a:rPr>
              <a:t>加密圖片</a:t>
            </a:r>
            <a:r>
              <a:rPr lang="en-US" altLang="zh-TW" dirty="0" smtClean="0">
                <a:solidFill>
                  <a:schemeClr val="bg1"/>
                </a:solidFill>
              </a:rPr>
              <a:t>A</a:t>
            </a:r>
            <a:r>
              <a:rPr lang="zh-TW" altLang="en-US" dirty="0" smtClean="0">
                <a:solidFill>
                  <a:schemeClr val="bg1"/>
                </a:solidFill>
              </a:rPr>
              <a:t>、金鑰</a:t>
            </a:r>
            <a:r>
              <a:rPr lang="en-US" altLang="zh-TW" dirty="0" smtClean="0">
                <a:solidFill>
                  <a:schemeClr val="bg1"/>
                </a:solidFill>
              </a:rPr>
              <a:t>B</a:t>
            </a:r>
            <a:r>
              <a:rPr lang="zh-TW" altLang="en-US" dirty="0" smtClean="0">
                <a:solidFill>
                  <a:schemeClr val="bg1"/>
                </a:solidFill>
              </a:rPr>
              <a:t>加密圖片</a:t>
            </a:r>
            <a:r>
              <a:rPr lang="en-US" altLang="zh-TW" dirty="0" smtClean="0">
                <a:solidFill>
                  <a:schemeClr val="bg1"/>
                </a:solidFill>
              </a:rPr>
              <a:t>B</a:t>
            </a:r>
            <a:r>
              <a:rPr lang="zh-TW" altLang="en-US" dirty="0" smtClean="0">
                <a:solidFill>
                  <a:schemeClr val="bg1"/>
                </a:solidFill>
              </a:rPr>
              <a:t>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再把金鑰</a:t>
            </a:r>
            <a:r>
              <a:rPr lang="en-US" altLang="zh-TW" dirty="0" smtClean="0">
                <a:solidFill>
                  <a:schemeClr val="bg1"/>
                </a:solidFill>
              </a:rPr>
              <a:t>A</a:t>
            </a:r>
            <a:r>
              <a:rPr lang="zh-TW" altLang="en-US" dirty="0" smtClean="0">
                <a:solidFill>
                  <a:schemeClr val="bg1"/>
                </a:solidFill>
              </a:rPr>
              <a:t>和圖片</a:t>
            </a:r>
            <a:r>
              <a:rPr lang="en-US" altLang="zh-TW" dirty="0" smtClean="0">
                <a:solidFill>
                  <a:schemeClr val="bg1"/>
                </a:solidFill>
              </a:rPr>
              <a:t>B</a:t>
            </a:r>
            <a:r>
              <a:rPr lang="zh-TW" altLang="en-US" dirty="0" smtClean="0">
                <a:solidFill>
                  <a:schemeClr val="bg1"/>
                </a:solidFill>
              </a:rPr>
              <a:t>封裝在一起加密、金鑰</a:t>
            </a:r>
            <a:r>
              <a:rPr lang="en-US" altLang="zh-TW" dirty="0" smtClean="0">
                <a:solidFill>
                  <a:schemeClr val="bg1"/>
                </a:solidFill>
              </a:rPr>
              <a:t>B</a:t>
            </a:r>
            <a:r>
              <a:rPr lang="zh-TW" altLang="en-US" dirty="0" smtClean="0">
                <a:solidFill>
                  <a:schemeClr val="bg1"/>
                </a:solidFill>
              </a:rPr>
              <a:t>和圖片</a:t>
            </a:r>
            <a:r>
              <a:rPr lang="en-US" altLang="zh-TW" dirty="0" smtClean="0">
                <a:solidFill>
                  <a:schemeClr val="bg1"/>
                </a:solidFill>
              </a:rPr>
              <a:t>A</a:t>
            </a:r>
            <a:r>
              <a:rPr lang="zh-TW" altLang="en-US" dirty="0" smtClean="0">
                <a:solidFill>
                  <a:schemeClr val="bg1"/>
                </a:solidFill>
              </a:rPr>
              <a:t>封裝在一起加密，所以就算取得了金鑰和圖片也無法解出其中一張圖片，而且還要兩張圖合併才能解回原圖。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909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41726" y="247582"/>
            <a:ext cx="4991968" cy="658191"/>
          </a:xfrm>
        </p:spPr>
        <p:txBody>
          <a:bodyPr>
            <a:normAutofit fontScale="90000"/>
          </a:bodyPr>
          <a:lstStyle/>
          <a:p>
            <a:r>
              <a:rPr lang="zh-TW" altLang="en-US" sz="4400" b="1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破解難度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22694" y="905773"/>
            <a:ext cx="10624717" cy="4885428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在不知道演算法的情況下，排序兩張</a:t>
            </a:r>
            <a:r>
              <a:rPr lang="en-US" altLang="zh-TW" dirty="0" smtClean="0">
                <a:solidFill>
                  <a:schemeClr val="bg1"/>
                </a:solidFill>
              </a:rPr>
              <a:t>1000</a:t>
            </a:r>
            <a:r>
              <a:rPr lang="zh-TW" altLang="en-US" dirty="0" smtClean="0">
                <a:solidFill>
                  <a:schemeClr val="bg1"/>
                </a:solidFill>
              </a:rPr>
              <a:t>*</a:t>
            </a:r>
            <a:r>
              <a:rPr lang="en-US" altLang="zh-TW" dirty="0" smtClean="0">
                <a:solidFill>
                  <a:schemeClr val="bg1"/>
                </a:solidFill>
              </a:rPr>
              <a:t>1000</a:t>
            </a:r>
            <a:r>
              <a:rPr lang="zh-TW" altLang="en-US" dirty="0" smtClean="0">
                <a:solidFill>
                  <a:schemeClr val="bg1"/>
                </a:solidFill>
              </a:rPr>
              <a:t>的圖像有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(((</a:t>
            </a:r>
            <a:r>
              <a:rPr lang="en-US" altLang="zh-TW" dirty="0">
                <a:solidFill>
                  <a:schemeClr val="bg1"/>
                </a:solidFill>
              </a:rPr>
              <a:t>256!)^3)*((1000*1000</a:t>
            </a:r>
            <a:r>
              <a:rPr lang="en-US" altLang="zh-TW" dirty="0" smtClean="0">
                <a:solidFill>
                  <a:schemeClr val="bg1"/>
                </a:solidFill>
              </a:rPr>
              <a:t>)!)^2)</a:t>
            </a:r>
            <a:r>
              <a:rPr lang="zh-TW" altLang="en-US" dirty="0" smtClean="0">
                <a:solidFill>
                  <a:schemeClr val="bg1"/>
                </a:solidFill>
              </a:rPr>
              <a:t>種可能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lang="zh-TW" altLang="en-US" dirty="0" smtClean="0">
                <a:solidFill>
                  <a:schemeClr val="bg1"/>
                </a:solidFill>
              </a:rPr>
              <a:t>約等於</a:t>
            </a:r>
            <a:r>
              <a:rPr lang="en-US" altLang="zh-TW" dirty="0" smtClean="0">
                <a:solidFill>
                  <a:schemeClr val="bg1"/>
                </a:solidFill>
              </a:rPr>
              <a:t>10</a:t>
            </a:r>
            <a:r>
              <a:rPr lang="zh-TW" altLang="en-US" dirty="0" smtClean="0">
                <a:solidFill>
                  <a:schemeClr val="bg1"/>
                </a:solidFill>
              </a:rPr>
              <a:t>的一千萬次方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以目前世界上最快的超級電腦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lang="zh-TW" altLang="en-US" dirty="0" smtClean="0">
                <a:solidFill>
                  <a:schemeClr val="bg1"/>
                </a:solidFill>
              </a:rPr>
              <a:t>運算數度</a:t>
            </a:r>
            <a:r>
              <a:rPr lang="en-US" altLang="zh-TW" dirty="0">
                <a:solidFill>
                  <a:schemeClr val="bg1"/>
                </a:solidFill>
              </a:rPr>
              <a:t>:93.0146PFlops)</a:t>
            </a:r>
            <a:r>
              <a:rPr lang="zh-TW" altLang="en-US" dirty="0" smtClean="0">
                <a:solidFill>
                  <a:schemeClr val="bg1"/>
                </a:solidFill>
              </a:rPr>
              <a:t>進行窮舉破解法，需要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((((</a:t>
            </a:r>
            <a:r>
              <a:rPr lang="en-US" altLang="zh-TW" dirty="0">
                <a:solidFill>
                  <a:schemeClr val="bg1"/>
                </a:solidFill>
              </a:rPr>
              <a:t>256!)^3)*((1000*1000</a:t>
            </a:r>
            <a:r>
              <a:rPr lang="en-US" altLang="zh-TW" dirty="0" smtClean="0">
                <a:solidFill>
                  <a:schemeClr val="bg1"/>
                </a:solidFill>
              </a:rPr>
              <a:t>)!))^2)/(</a:t>
            </a:r>
            <a:r>
              <a:rPr lang="en-US" altLang="zh-TW" dirty="0">
                <a:solidFill>
                  <a:schemeClr val="bg1"/>
                </a:solidFill>
              </a:rPr>
              <a:t>93*(10^15)*31536000</a:t>
            </a:r>
            <a:r>
              <a:rPr lang="en-US" altLang="zh-TW" dirty="0" smtClean="0">
                <a:solidFill>
                  <a:schemeClr val="bg1"/>
                </a:solidFill>
              </a:rPr>
              <a:t>))</a:t>
            </a: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的時間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lang="zh-TW" altLang="en-US" dirty="0" smtClean="0">
                <a:solidFill>
                  <a:schemeClr val="bg1"/>
                </a:solidFill>
              </a:rPr>
              <a:t>約等於</a:t>
            </a:r>
            <a:r>
              <a:rPr lang="en-US" altLang="zh-TW" dirty="0" smtClean="0">
                <a:solidFill>
                  <a:schemeClr val="bg1"/>
                </a:solidFill>
              </a:rPr>
              <a:t>10</a:t>
            </a:r>
            <a:r>
              <a:rPr lang="zh-TW" altLang="en-US" dirty="0" smtClean="0">
                <a:solidFill>
                  <a:schemeClr val="bg1"/>
                </a:solidFill>
              </a:rPr>
              <a:t>的一千萬次方</a:t>
            </a:r>
            <a:r>
              <a:rPr lang="en-US" altLang="zh-TW" dirty="0" smtClean="0">
                <a:solidFill>
                  <a:schemeClr val="bg1"/>
                </a:solidFill>
              </a:rPr>
              <a:t>)[</a:t>
            </a:r>
            <a:r>
              <a:rPr lang="zh-TW" altLang="en-US" dirty="0" smtClean="0">
                <a:solidFill>
                  <a:schemeClr val="bg1"/>
                </a:solidFill>
              </a:rPr>
              <a:t>單位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  <a:r>
              <a:rPr lang="zh-TW" altLang="en-US" dirty="0" smtClean="0">
                <a:solidFill>
                  <a:schemeClr val="bg1"/>
                </a:solidFill>
              </a:rPr>
              <a:t>年</a:t>
            </a:r>
            <a:r>
              <a:rPr lang="en-US" altLang="zh-TW" dirty="0" smtClean="0">
                <a:solidFill>
                  <a:schemeClr val="bg1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66992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34838" y="474453"/>
            <a:ext cx="11283351" cy="5316748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在知道演算法的情況下，共有</a:t>
            </a:r>
            <a:r>
              <a:rPr lang="en-US" altLang="zh-TW" dirty="0">
                <a:solidFill>
                  <a:schemeClr val="bg1"/>
                </a:solidFill>
              </a:rPr>
              <a:t>(((256!)^3)^2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  <a:r>
              <a:rPr lang="zh-TW" altLang="en-US" dirty="0" smtClean="0">
                <a:solidFill>
                  <a:schemeClr val="bg1"/>
                </a:solidFill>
              </a:rPr>
              <a:t>種排序方式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lang="zh-TW" altLang="en-US" dirty="0" smtClean="0">
                <a:solidFill>
                  <a:schemeClr val="bg1"/>
                </a:solidFill>
              </a:rPr>
              <a:t>約</a:t>
            </a:r>
            <a:r>
              <a:rPr lang="en-US" altLang="zh-TW" dirty="0" smtClean="0">
                <a:solidFill>
                  <a:schemeClr val="bg1"/>
                </a:solidFill>
              </a:rPr>
              <a:t>10</a:t>
            </a:r>
            <a:r>
              <a:rPr lang="zh-TW" altLang="en-US" dirty="0" smtClean="0">
                <a:solidFill>
                  <a:schemeClr val="bg1"/>
                </a:solidFill>
              </a:rPr>
              <a:t>的</a:t>
            </a:r>
            <a:r>
              <a:rPr lang="en-US" altLang="zh-TW" dirty="0" smtClean="0">
                <a:solidFill>
                  <a:schemeClr val="bg1"/>
                </a:solidFill>
              </a:rPr>
              <a:t>3041</a:t>
            </a:r>
            <a:r>
              <a:rPr lang="zh-TW" altLang="en-US" dirty="0" smtClean="0">
                <a:solidFill>
                  <a:schemeClr val="bg1"/>
                </a:solidFill>
              </a:rPr>
              <a:t>次方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以</a:t>
            </a:r>
            <a:r>
              <a:rPr lang="zh-TW" altLang="en-US" dirty="0">
                <a:solidFill>
                  <a:schemeClr val="bg1"/>
                </a:solidFill>
              </a:rPr>
              <a:t>目前世界上最快的超級電腦進行窮舉破</a:t>
            </a:r>
            <a:r>
              <a:rPr lang="zh-TW" altLang="en-US" dirty="0" smtClean="0">
                <a:solidFill>
                  <a:schemeClr val="bg1"/>
                </a:solidFill>
              </a:rPr>
              <a:t>解法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運算數度</a:t>
            </a:r>
            <a:r>
              <a:rPr lang="en-US" altLang="zh-TW" dirty="0">
                <a:solidFill>
                  <a:schemeClr val="bg1"/>
                </a:solidFill>
              </a:rPr>
              <a:t>:93.0146PFlops) </a:t>
            </a:r>
            <a:r>
              <a:rPr lang="zh-TW" altLang="en-US" dirty="0" smtClean="0">
                <a:solidFill>
                  <a:schemeClr val="bg1"/>
                </a:solidFill>
              </a:rPr>
              <a:t>，</a:t>
            </a:r>
            <a:r>
              <a:rPr lang="zh-TW" altLang="en-US" dirty="0">
                <a:solidFill>
                  <a:schemeClr val="bg1"/>
                </a:solidFill>
              </a:rPr>
              <a:t>需要</a:t>
            </a: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dirty="0" smtClean="0">
                <a:solidFill>
                  <a:schemeClr val="bg1"/>
                </a:solidFill>
              </a:rPr>
              <a:t>(((</a:t>
            </a:r>
            <a:r>
              <a:rPr lang="en-US" altLang="zh-TW" dirty="0">
                <a:solidFill>
                  <a:schemeClr val="bg1"/>
                </a:solidFill>
              </a:rPr>
              <a:t>256!)^3)^2))/(93*(10^15)*31536000))</a:t>
            </a:r>
            <a:r>
              <a:rPr lang="en-US" altLang="zh-TW" dirty="0" smtClean="0">
                <a:solidFill>
                  <a:schemeClr val="bg1"/>
                </a:solidFill>
              </a:rPr>
              <a:t/>
            </a:r>
            <a:br>
              <a:rPr lang="en-US" altLang="zh-TW" dirty="0" smtClean="0">
                <a:solidFill>
                  <a:schemeClr val="bg1"/>
                </a:solidFill>
              </a:rPr>
            </a:br>
            <a:r>
              <a:rPr lang="zh-TW" altLang="en-US" dirty="0">
                <a:solidFill>
                  <a:schemeClr val="bg1"/>
                </a:solidFill>
              </a:rPr>
              <a:t>的</a:t>
            </a:r>
            <a:r>
              <a:rPr lang="zh-TW" altLang="en-US" dirty="0" smtClean="0">
                <a:solidFill>
                  <a:schemeClr val="bg1"/>
                </a:solidFill>
              </a:rPr>
              <a:t>時間</a:t>
            </a: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約等於</a:t>
            </a:r>
            <a:r>
              <a:rPr lang="en-US" altLang="zh-TW" dirty="0">
                <a:solidFill>
                  <a:schemeClr val="bg1"/>
                </a:solidFill>
              </a:rPr>
              <a:t>10</a:t>
            </a:r>
            <a:r>
              <a:rPr lang="zh-TW" altLang="en-US" dirty="0" smtClean="0">
                <a:solidFill>
                  <a:schemeClr val="bg1"/>
                </a:solidFill>
              </a:rPr>
              <a:t>的</a:t>
            </a:r>
            <a:r>
              <a:rPr lang="en-US" altLang="zh-TW" dirty="0" smtClean="0">
                <a:solidFill>
                  <a:schemeClr val="bg1"/>
                </a:solidFill>
              </a:rPr>
              <a:t>3017</a:t>
            </a:r>
            <a:r>
              <a:rPr lang="zh-TW" altLang="en-US" dirty="0" smtClean="0">
                <a:solidFill>
                  <a:schemeClr val="bg1"/>
                </a:solidFill>
              </a:rPr>
              <a:t>次</a:t>
            </a:r>
            <a:r>
              <a:rPr lang="zh-TW" altLang="en-US" dirty="0">
                <a:solidFill>
                  <a:schemeClr val="bg1"/>
                </a:solidFill>
              </a:rPr>
              <a:t>方</a:t>
            </a:r>
            <a:r>
              <a:rPr lang="en-US" altLang="zh-TW" dirty="0">
                <a:solidFill>
                  <a:schemeClr val="bg1"/>
                </a:solidFill>
              </a:rPr>
              <a:t>)[</a:t>
            </a:r>
            <a:r>
              <a:rPr lang="zh-TW" altLang="en-US" dirty="0">
                <a:solidFill>
                  <a:schemeClr val="bg1"/>
                </a:solidFill>
              </a:rPr>
              <a:t>單位</a:t>
            </a:r>
            <a:r>
              <a:rPr lang="en-US" altLang="zh-TW" dirty="0">
                <a:solidFill>
                  <a:schemeClr val="bg1"/>
                </a:solidFill>
              </a:rPr>
              <a:t>:</a:t>
            </a:r>
            <a:r>
              <a:rPr lang="zh-TW" altLang="en-US" dirty="0">
                <a:solidFill>
                  <a:schemeClr val="bg1"/>
                </a:solidFill>
              </a:rPr>
              <a:t>年</a:t>
            </a:r>
            <a:r>
              <a:rPr lang="en-US" altLang="zh-TW" dirty="0" smtClean="0">
                <a:solidFill>
                  <a:schemeClr val="bg1"/>
                </a:solidFill>
              </a:rPr>
              <a:t>]</a:t>
            </a:r>
          </a:p>
          <a:p>
            <a:pPr marL="0" indent="0">
              <a:buNone/>
            </a:pPr>
            <a:r>
              <a:rPr lang="en-US" altLang="zh-TW" dirty="0">
                <a:solidFill>
                  <a:schemeClr val="bg1"/>
                </a:solidFill>
              </a:rPr>
              <a:t>(</a:t>
            </a:r>
            <a:r>
              <a:rPr lang="zh-TW" altLang="en-US" dirty="0">
                <a:solidFill>
                  <a:schemeClr val="bg1"/>
                </a:solidFill>
              </a:rPr>
              <a:t>而且還沒把公因數那些演算法算進去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  <a:endParaRPr lang="en-US" altLang="zh-TW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505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3" y="500332"/>
            <a:ext cx="8960120" cy="5290869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如果運算數度夠快，可以在短時間之內全部算完，也無法破解。</a:t>
            </a:r>
            <a:endParaRPr lang="en-US" altLang="zh-TW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因為無法讓電腦得知哪個才是正確的結果，以目前的影像辨識技術無法辦到，就算可以辦到，也可能發生例外狀況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lang="zh-TW" altLang="en-US" dirty="0" smtClean="0">
                <a:solidFill>
                  <a:schemeClr val="bg1"/>
                </a:solidFill>
              </a:rPr>
              <a:t>加密前是一顆蘋果，解密後變成一隻松鼠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25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59994" y="207034"/>
            <a:ext cx="9905998" cy="1478570"/>
          </a:xfrm>
        </p:spPr>
        <p:txBody>
          <a:bodyPr>
            <a:normAutofit/>
          </a:bodyPr>
          <a:lstStyle/>
          <a:p>
            <a:r>
              <a:rPr lang="zh-TW" altLang="en-US" sz="6500" b="1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整體流程圖</a:t>
            </a:r>
          </a:p>
        </p:txBody>
      </p:sp>
      <p:sp>
        <p:nvSpPr>
          <p:cNvPr id="4" name="向右箭號 3"/>
          <p:cNvSpPr/>
          <p:nvPr/>
        </p:nvSpPr>
        <p:spPr>
          <a:xfrm>
            <a:off x="1434711" y="3198243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流程圖: 程序 4"/>
          <p:cNvSpPr/>
          <p:nvPr/>
        </p:nvSpPr>
        <p:spPr>
          <a:xfrm>
            <a:off x="5537364" y="3187460"/>
            <a:ext cx="1268082" cy="513270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加密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流程圖: 結束點 5"/>
          <p:cNvSpPr/>
          <p:nvPr/>
        </p:nvSpPr>
        <p:spPr>
          <a:xfrm>
            <a:off x="226786" y="3163737"/>
            <a:ext cx="1081254" cy="379562"/>
          </a:xfrm>
          <a:prstGeom prst="flowChartTerminato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開始</a:t>
            </a:r>
            <a:endParaRPr lang="zh-TW" altLang="en-US" dirty="0"/>
          </a:p>
        </p:txBody>
      </p:sp>
      <p:sp>
        <p:nvSpPr>
          <p:cNvPr id="7" name="流程圖: 結束點 6"/>
          <p:cNvSpPr/>
          <p:nvPr/>
        </p:nvSpPr>
        <p:spPr>
          <a:xfrm>
            <a:off x="10639434" y="3264659"/>
            <a:ext cx="1081254" cy="379562"/>
          </a:xfrm>
          <a:prstGeom prst="flowChartTerminato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結束</a:t>
            </a:r>
            <a:endParaRPr lang="zh-TW" altLang="en-US" dirty="0"/>
          </a:p>
        </p:txBody>
      </p:sp>
      <p:sp>
        <p:nvSpPr>
          <p:cNvPr id="8" name="流程圖: 資料 7"/>
          <p:cNvSpPr/>
          <p:nvPr/>
        </p:nvSpPr>
        <p:spPr>
          <a:xfrm>
            <a:off x="2307371" y="3049431"/>
            <a:ext cx="2153431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取得金鑰</a:t>
            </a:r>
            <a:endParaRPr lang="zh-TW" altLang="en-US" dirty="0"/>
          </a:p>
        </p:txBody>
      </p:sp>
      <p:sp>
        <p:nvSpPr>
          <p:cNvPr id="9" name="向右箭號 8"/>
          <p:cNvSpPr/>
          <p:nvPr/>
        </p:nvSpPr>
        <p:spPr>
          <a:xfrm>
            <a:off x="4460802" y="3273718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流程圖: 程序 11"/>
          <p:cNvSpPr/>
          <p:nvPr/>
        </p:nvSpPr>
        <p:spPr>
          <a:xfrm>
            <a:off x="8028089" y="3197805"/>
            <a:ext cx="1268082" cy="513270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解密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3" name="向右箭號 12"/>
          <p:cNvSpPr/>
          <p:nvPr/>
        </p:nvSpPr>
        <p:spPr>
          <a:xfrm>
            <a:off x="6951527" y="3284063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向右箭號 13"/>
          <p:cNvSpPr/>
          <p:nvPr/>
        </p:nvSpPr>
        <p:spPr>
          <a:xfrm>
            <a:off x="9505229" y="3299158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15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868024" y="2524955"/>
            <a:ext cx="2982013" cy="1313799"/>
          </a:xfrm>
        </p:spPr>
        <p:txBody>
          <a:bodyPr>
            <a:normAutofit/>
          </a:bodyPr>
          <a:lstStyle/>
          <a:p>
            <a:r>
              <a:rPr lang="zh-TW" altLang="en-US" sz="7200" b="1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問答</a:t>
            </a:r>
          </a:p>
        </p:txBody>
      </p:sp>
    </p:spTree>
    <p:extLst>
      <p:ext uri="{BB962C8B-B14F-4D97-AF65-F5344CB8AC3E}">
        <p14:creationId xmlns:p14="http://schemas.microsoft.com/office/powerpoint/2010/main" val="31130224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448574"/>
            <a:ext cx="9905999" cy="5342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 smtClean="0">
                <a:solidFill>
                  <a:schemeClr val="bg1"/>
                </a:solidFill>
              </a:rPr>
              <a:t>剛剛生成的金鑰，末三碼是什麼？</a:t>
            </a:r>
            <a:endParaRPr lang="zh-TW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9121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474453"/>
            <a:ext cx="9905999" cy="53167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 smtClean="0">
                <a:solidFill>
                  <a:schemeClr val="bg1"/>
                </a:solidFill>
              </a:rPr>
              <a:t>使</a:t>
            </a:r>
            <a:r>
              <a:rPr lang="zh-TW" altLang="en-US" sz="3200" dirty="0">
                <a:solidFill>
                  <a:schemeClr val="bg1"/>
                </a:solidFill>
              </a:rPr>
              <a:t>用</a:t>
            </a:r>
            <a:r>
              <a:rPr lang="zh-TW" altLang="en-US" sz="3200" dirty="0" smtClean="0">
                <a:solidFill>
                  <a:schemeClr val="bg1"/>
                </a:solidFill>
              </a:rPr>
              <a:t>正因數加密法計算，下一組數字是什麼？</a:t>
            </a:r>
            <a:endParaRPr lang="en-US" altLang="zh-TW" sz="32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sz="3200" dirty="0" smtClean="0">
                <a:solidFill>
                  <a:schemeClr val="bg1"/>
                </a:solidFill>
              </a:rPr>
              <a:t>(</a:t>
            </a:r>
            <a:r>
              <a:rPr lang="zh-TW" altLang="en-US" sz="3200" dirty="0" smtClean="0">
                <a:solidFill>
                  <a:schemeClr val="bg1"/>
                </a:solidFill>
              </a:rPr>
              <a:t>因數為</a:t>
            </a:r>
            <a:r>
              <a:rPr lang="en-US" altLang="zh-TW" sz="3200" dirty="0" smtClean="0">
                <a:solidFill>
                  <a:schemeClr val="bg1"/>
                </a:solidFill>
              </a:rPr>
              <a:t>2</a:t>
            </a:r>
            <a:r>
              <a:rPr lang="zh-TW" altLang="en-US" sz="3200" dirty="0" smtClean="0">
                <a:solidFill>
                  <a:schemeClr val="bg1"/>
                </a:solidFill>
              </a:rPr>
              <a:t>和</a:t>
            </a:r>
            <a:r>
              <a:rPr lang="en-US" altLang="zh-TW" sz="3200" dirty="0" smtClean="0">
                <a:solidFill>
                  <a:schemeClr val="bg1"/>
                </a:solidFill>
              </a:rPr>
              <a:t>3)</a:t>
            </a:r>
          </a:p>
          <a:p>
            <a:pPr marL="0" indent="0">
              <a:buNone/>
            </a:pPr>
            <a:r>
              <a:rPr lang="en-US" altLang="zh-TW" sz="3200" dirty="0" smtClean="0">
                <a:solidFill>
                  <a:schemeClr val="bg1"/>
                </a:solidFill>
              </a:rPr>
              <a:t>031425</a:t>
            </a:r>
            <a:r>
              <a:rPr lang="zh-TW" altLang="en-US" sz="3200" dirty="0">
                <a:solidFill>
                  <a:schemeClr val="bg1"/>
                </a:solidFill>
              </a:rPr>
              <a:t>→ </a:t>
            </a:r>
            <a:r>
              <a:rPr lang="en-US" altLang="zh-TW" sz="3200" dirty="0" smtClean="0">
                <a:solidFill>
                  <a:schemeClr val="bg1"/>
                </a:solidFill>
              </a:rPr>
              <a:t>043215</a:t>
            </a:r>
            <a:r>
              <a:rPr lang="zh-TW" altLang="en-US" sz="3200" dirty="0">
                <a:solidFill>
                  <a:schemeClr val="bg1"/>
                </a:solidFill>
              </a:rPr>
              <a:t>→ </a:t>
            </a:r>
            <a:r>
              <a:rPr lang="en-US" altLang="zh-TW" sz="3200" dirty="0" smtClean="0">
                <a:solidFill>
                  <a:schemeClr val="bg1"/>
                </a:solidFill>
              </a:rPr>
              <a:t>024135</a:t>
            </a:r>
            <a:r>
              <a:rPr lang="zh-TW" altLang="en-US" sz="3200" dirty="0" smtClean="0">
                <a:solidFill>
                  <a:schemeClr val="bg1"/>
                </a:solidFill>
              </a:rPr>
              <a:t>→？？？？？？</a:t>
            </a:r>
            <a:endParaRPr lang="en-US" altLang="zh-TW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028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>
            <a:spLocks noGrp="1"/>
          </p:cNvSpPr>
          <p:nvPr>
            <p:ph idx="1"/>
          </p:nvPr>
        </p:nvSpPr>
        <p:spPr>
          <a:xfrm>
            <a:off x="3668950" y="2398144"/>
            <a:ext cx="6484339" cy="2225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8000" dirty="0" smtClean="0">
                <a:solidFill>
                  <a:schemeClr val="bg1"/>
                </a:solidFill>
              </a:rPr>
              <a:t>THE</a:t>
            </a:r>
            <a:r>
              <a:rPr lang="zh-TW" altLang="en-US" sz="8000" dirty="0" smtClean="0">
                <a:solidFill>
                  <a:schemeClr val="bg1"/>
                </a:solidFill>
              </a:rPr>
              <a:t> </a:t>
            </a:r>
            <a:r>
              <a:rPr lang="en-US" altLang="zh-TW" sz="8000" dirty="0" smtClean="0">
                <a:solidFill>
                  <a:schemeClr val="bg1"/>
                </a:solidFill>
              </a:rPr>
              <a:t>END</a:t>
            </a:r>
            <a:endParaRPr lang="zh-TW" altLang="en-US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074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66960" y="-131980"/>
            <a:ext cx="9905998" cy="1478570"/>
          </a:xfrm>
        </p:spPr>
        <p:txBody>
          <a:bodyPr>
            <a:normAutofit/>
          </a:bodyPr>
          <a:lstStyle/>
          <a:p>
            <a:r>
              <a:rPr lang="zh-TW" altLang="en-US" sz="6500" b="1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程式介紹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C3C3C3"/>
              </a:clrFrom>
              <a:clrTo>
                <a:srgbClr val="C3C3C3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6313" y="1465142"/>
            <a:ext cx="9267825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12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374664" y="57578"/>
            <a:ext cx="9905998" cy="830720"/>
          </a:xfrm>
        </p:spPr>
        <p:txBody>
          <a:bodyPr>
            <a:normAutofit fontScale="90000"/>
          </a:bodyPr>
          <a:lstStyle/>
          <a:p>
            <a:r>
              <a:rPr lang="zh-TW" altLang="en-US" sz="7200" b="1" dirty="0" smtClean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詳細流程圖</a:t>
            </a:r>
            <a:endParaRPr lang="zh-TW" altLang="en-US" sz="7200" b="1" dirty="0">
              <a:solidFill>
                <a:schemeClr val="accent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" name="向右箭號 11"/>
          <p:cNvSpPr/>
          <p:nvPr/>
        </p:nvSpPr>
        <p:spPr>
          <a:xfrm>
            <a:off x="1331194" y="1171035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流程圖: 程序 12"/>
          <p:cNvSpPr/>
          <p:nvPr/>
        </p:nvSpPr>
        <p:spPr>
          <a:xfrm>
            <a:off x="2372265" y="1069677"/>
            <a:ext cx="1268082" cy="513270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產生亂數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4" name="向右箭號 13"/>
          <p:cNvSpPr/>
          <p:nvPr/>
        </p:nvSpPr>
        <p:spPr>
          <a:xfrm>
            <a:off x="3674852" y="1171035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流程圖: 結束點 14"/>
          <p:cNvSpPr/>
          <p:nvPr/>
        </p:nvSpPr>
        <p:spPr>
          <a:xfrm>
            <a:off x="123269" y="1136529"/>
            <a:ext cx="1081254" cy="379562"/>
          </a:xfrm>
          <a:prstGeom prst="flowChartTerminato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開始</a:t>
            </a:r>
            <a:endParaRPr lang="zh-TW" altLang="en-US" dirty="0"/>
          </a:p>
        </p:txBody>
      </p:sp>
      <p:sp>
        <p:nvSpPr>
          <p:cNvPr id="16" name="流程圖: 程序 15"/>
          <p:cNvSpPr/>
          <p:nvPr/>
        </p:nvSpPr>
        <p:spPr>
          <a:xfrm>
            <a:off x="4629659" y="1069676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抽取陣列資料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7" name="流程圖: 資料 16"/>
          <p:cNvSpPr/>
          <p:nvPr/>
        </p:nvSpPr>
        <p:spPr>
          <a:xfrm>
            <a:off x="7250948" y="981255"/>
            <a:ext cx="2153431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輸出金鑰</a:t>
            </a:r>
            <a:endParaRPr lang="zh-TW" altLang="en-US" dirty="0"/>
          </a:p>
        </p:txBody>
      </p:sp>
      <p:sp>
        <p:nvSpPr>
          <p:cNvPr id="20" name="向右箭號 19"/>
          <p:cNvSpPr/>
          <p:nvPr/>
        </p:nvSpPr>
        <p:spPr>
          <a:xfrm>
            <a:off x="6303185" y="1171035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向右箭號 20"/>
          <p:cNvSpPr/>
          <p:nvPr/>
        </p:nvSpPr>
        <p:spPr>
          <a:xfrm>
            <a:off x="9437742" y="1194756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向右箭號 25"/>
          <p:cNvSpPr/>
          <p:nvPr/>
        </p:nvSpPr>
        <p:spPr>
          <a:xfrm>
            <a:off x="1177328" y="2400727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流程圖: 資料 26"/>
          <p:cNvSpPr/>
          <p:nvPr/>
        </p:nvSpPr>
        <p:spPr>
          <a:xfrm>
            <a:off x="4690639" y="2213325"/>
            <a:ext cx="1886458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輸入金鑰</a:t>
            </a:r>
            <a:endParaRPr lang="zh-TW" altLang="en-US" dirty="0"/>
          </a:p>
        </p:txBody>
      </p:sp>
      <p:sp>
        <p:nvSpPr>
          <p:cNvPr id="28" name="向右箭號 27"/>
          <p:cNvSpPr/>
          <p:nvPr/>
        </p:nvSpPr>
        <p:spPr>
          <a:xfrm>
            <a:off x="3903840" y="2400727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流程圖: 程序 28"/>
          <p:cNvSpPr/>
          <p:nvPr/>
        </p:nvSpPr>
        <p:spPr>
          <a:xfrm>
            <a:off x="7491497" y="2301521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影像分離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0" name="流程圖: 資料 29"/>
          <p:cNvSpPr/>
          <p:nvPr/>
        </p:nvSpPr>
        <p:spPr>
          <a:xfrm>
            <a:off x="2063096" y="2211056"/>
            <a:ext cx="1886458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輸入影像</a:t>
            </a:r>
            <a:endParaRPr lang="zh-TW" altLang="en-US" dirty="0"/>
          </a:p>
        </p:txBody>
      </p:sp>
      <p:sp>
        <p:nvSpPr>
          <p:cNvPr id="31" name="向右箭號 30"/>
          <p:cNvSpPr/>
          <p:nvPr/>
        </p:nvSpPr>
        <p:spPr>
          <a:xfrm>
            <a:off x="6478323" y="2400727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向右箭號 32"/>
          <p:cNvSpPr/>
          <p:nvPr/>
        </p:nvSpPr>
        <p:spPr>
          <a:xfrm>
            <a:off x="9258402" y="2447742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流程圖: 接點 33"/>
          <p:cNvSpPr/>
          <p:nvPr/>
        </p:nvSpPr>
        <p:spPr>
          <a:xfrm>
            <a:off x="10295820" y="2299477"/>
            <a:ext cx="601693" cy="601693"/>
          </a:xfrm>
          <a:prstGeom prst="flowChartConnector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dirty="0" smtClean="0">
              <a:solidFill>
                <a:schemeClr val="bg1"/>
              </a:solidFill>
            </a:endParaRPr>
          </a:p>
        </p:txBody>
      </p:sp>
      <p:sp>
        <p:nvSpPr>
          <p:cNvPr id="35" name="流程圖: 接點 34"/>
          <p:cNvSpPr/>
          <p:nvPr/>
        </p:nvSpPr>
        <p:spPr>
          <a:xfrm>
            <a:off x="162835" y="3324405"/>
            <a:ext cx="601693" cy="601693"/>
          </a:xfrm>
          <a:prstGeom prst="flowChartConnector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向右箭號 35"/>
          <p:cNvSpPr/>
          <p:nvPr/>
        </p:nvSpPr>
        <p:spPr>
          <a:xfrm>
            <a:off x="873994" y="3469975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流程圖: 資料 36"/>
          <p:cNvSpPr/>
          <p:nvPr/>
        </p:nvSpPr>
        <p:spPr>
          <a:xfrm>
            <a:off x="1681808" y="3226278"/>
            <a:ext cx="1886458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取得數值</a:t>
            </a:r>
            <a:r>
              <a:rPr lang="en-US" altLang="zh-TW" dirty="0" smtClean="0"/>
              <a:t>A1</a:t>
            </a:r>
            <a:endParaRPr lang="zh-TW" altLang="en-US" dirty="0"/>
          </a:p>
        </p:txBody>
      </p:sp>
      <p:sp>
        <p:nvSpPr>
          <p:cNvPr id="38" name="向右箭號 37"/>
          <p:cNvSpPr/>
          <p:nvPr/>
        </p:nvSpPr>
        <p:spPr>
          <a:xfrm>
            <a:off x="3461680" y="3469975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流程圖: 程序 39"/>
          <p:cNvSpPr/>
          <p:nvPr/>
        </p:nvSpPr>
        <p:spPr>
          <a:xfrm>
            <a:off x="4460131" y="3381557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顏色對換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42" name="向右箭號 41"/>
          <p:cNvSpPr/>
          <p:nvPr/>
        </p:nvSpPr>
        <p:spPr>
          <a:xfrm>
            <a:off x="6142796" y="3504482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流程圖: 資料 42"/>
          <p:cNvSpPr/>
          <p:nvPr/>
        </p:nvSpPr>
        <p:spPr>
          <a:xfrm>
            <a:off x="6950610" y="3324405"/>
            <a:ext cx="1886458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取得數值</a:t>
            </a:r>
            <a:r>
              <a:rPr lang="en-US" altLang="zh-TW" dirty="0" smtClean="0"/>
              <a:t>A2</a:t>
            </a:r>
            <a:endParaRPr lang="zh-TW" altLang="en-US" dirty="0"/>
          </a:p>
        </p:txBody>
      </p:sp>
      <p:sp>
        <p:nvSpPr>
          <p:cNvPr id="44" name="向右箭號 43"/>
          <p:cNvSpPr/>
          <p:nvPr/>
        </p:nvSpPr>
        <p:spPr>
          <a:xfrm>
            <a:off x="8980542" y="3519575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流程圖: 接點 44"/>
          <p:cNvSpPr/>
          <p:nvPr/>
        </p:nvSpPr>
        <p:spPr>
          <a:xfrm>
            <a:off x="10055880" y="3392337"/>
            <a:ext cx="601693" cy="601693"/>
          </a:xfrm>
          <a:prstGeom prst="flowChartConnector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dirty="0" smtClean="0">
              <a:solidFill>
                <a:schemeClr val="bg1"/>
              </a:solidFill>
            </a:endParaRPr>
          </a:p>
        </p:txBody>
      </p:sp>
      <p:sp>
        <p:nvSpPr>
          <p:cNvPr id="46" name="流程圖: 接點 45"/>
          <p:cNvSpPr/>
          <p:nvPr/>
        </p:nvSpPr>
        <p:spPr>
          <a:xfrm>
            <a:off x="122190" y="4267919"/>
            <a:ext cx="601693" cy="601693"/>
          </a:xfrm>
          <a:prstGeom prst="flowChartConnector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向右箭號 46"/>
          <p:cNvSpPr/>
          <p:nvPr/>
        </p:nvSpPr>
        <p:spPr>
          <a:xfrm>
            <a:off x="833349" y="4413489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" name="流程圖: 程序 47"/>
          <p:cNvSpPr/>
          <p:nvPr/>
        </p:nvSpPr>
        <p:spPr>
          <a:xfrm>
            <a:off x="1857215" y="4363889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bg1"/>
                </a:solidFill>
              </a:rPr>
              <a:t>A2</a:t>
            </a:r>
            <a:r>
              <a:rPr lang="zh-TW" altLang="en-US" dirty="0" smtClean="0">
                <a:solidFill>
                  <a:schemeClr val="bg1"/>
                </a:solidFill>
              </a:rPr>
              <a:t>加密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49" name="向右箭號 48"/>
          <p:cNvSpPr/>
          <p:nvPr/>
        </p:nvSpPr>
        <p:spPr>
          <a:xfrm>
            <a:off x="3565295" y="4449074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流程圖: 資料 51"/>
          <p:cNvSpPr/>
          <p:nvPr/>
        </p:nvSpPr>
        <p:spPr>
          <a:xfrm>
            <a:off x="4342264" y="4223707"/>
            <a:ext cx="2372264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取得公因數</a:t>
            </a:r>
            <a:endParaRPr lang="zh-TW" altLang="en-US" dirty="0"/>
          </a:p>
        </p:txBody>
      </p:sp>
      <p:sp>
        <p:nvSpPr>
          <p:cNvPr id="53" name="向右箭號 52"/>
          <p:cNvSpPr/>
          <p:nvPr/>
        </p:nvSpPr>
        <p:spPr>
          <a:xfrm>
            <a:off x="6577097" y="4447996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流程圖: 程序 53"/>
          <p:cNvSpPr/>
          <p:nvPr/>
        </p:nvSpPr>
        <p:spPr>
          <a:xfrm>
            <a:off x="7491497" y="4346635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公因數加密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55" name="向右箭號 54"/>
          <p:cNvSpPr/>
          <p:nvPr/>
        </p:nvSpPr>
        <p:spPr>
          <a:xfrm>
            <a:off x="9281152" y="4413489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流程圖: 換頁接點 56"/>
          <p:cNvSpPr/>
          <p:nvPr/>
        </p:nvSpPr>
        <p:spPr>
          <a:xfrm>
            <a:off x="10304003" y="4346635"/>
            <a:ext cx="762631" cy="645902"/>
          </a:xfrm>
          <a:prstGeom prst="flowChartOffpageConnec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流程圖: 結束點 57"/>
          <p:cNvSpPr/>
          <p:nvPr/>
        </p:nvSpPr>
        <p:spPr>
          <a:xfrm>
            <a:off x="10427054" y="1177499"/>
            <a:ext cx="1081254" cy="379562"/>
          </a:xfrm>
          <a:prstGeom prst="flowChartTerminato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結束</a:t>
            </a:r>
            <a:endParaRPr lang="zh-TW" altLang="en-US" dirty="0"/>
          </a:p>
        </p:txBody>
      </p:sp>
      <p:sp>
        <p:nvSpPr>
          <p:cNvPr id="59" name="流程圖: 結束點 58"/>
          <p:cNvSpPr/>
          <p:nvPr/>
        </p:nvSpPr>
        <p:spPr>
          <a:xfrm>
            <a:off x="46966" y="2366221"/>
            <a:ext cx="1081254" cy="379562"/>
          </a:xfrm>
          <a:prstGeom prst="flowChartTerminato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開始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53017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流程圖: 換頁接點 3"/>
          <p:cNvSpPr/>
          <p:nvPr/>
        </p:nvSpPr>
        <p:spPr>
          <a:xfrm>
            <a:off x="215661" y="483079"/>
            <a:ext cx="819509" cy="603849"/>
          </a:xfrm>
          <a:prstGeom prst="flowChartOffpageConnec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向右箭號 4"/>
          <p:cNvSpPr/>
          <p:nvPr/>
        </p:nvSpPr>
        <p:spPr>
          <a:xfrm>
            <a:off x="1150040" y="519740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流程圖: 程序 5"/>
          <p:cNvSpPr/>
          <p:nvPr/>
        </p:nvSpPr>
        <p:spPr>
          <a:xfrm>
            <a:off x="2070339" y="483078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bg1"/>
                </a:solidFill>
              </a:rPr>
              <a:t>A1</a:t>
            </a:r>
            <a:r>
              <a:rPr lang="zh-TW" altLang="en-US" dirty="0" smtClean="0">
                <a:solidFill>
                  <a:schemeClr val="bg1"/>
                </a:solidFill>
              </a:rPr>
              <a:t>加密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7" name="向右箭號 6"/>
          <p:cNvSpPr/>
          <p:nvPr/>
        </p:nvSpPr>
        <p:spPr>
          <a:xfrm>
            <a:off x="3927745" y="588751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流程圖: 程序 7"/>
          <p:cNvSpPr/>
          <p:nvPr/>
        </p:nvSpPr>
        <p:spPr>
          <a:xfrm>
            <a:off x="4848044" y="483079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公因數解密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9" name="向右箭號 8"/>
          <p:cNvSpPr/>
          <p:nvPr/>
        </p:nvSpPr>
        <p:spPr>
          <a:xfrm>
            <a:off x="6849372" y="571499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流程圖: 程序 11"/>
          <p:cNvSpPr/>
          <p:nvPr/>
        </p:nvSpPr>
        <p:spPr>
          <a:xfrm>
            <a:off x="7806904" y="500330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交錯放大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3" name="向右箭號 12"/>
          <p:cNvSpPr/>
          <p:nvPr/>
        </p:nvSpPr>
        <p:spPr>
          <a:xfrm>
            <a:off x="9586673" y="610316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流程圖: 接點 14"/>
          <p:cNvSpPr/>
          <p:nvPr/>
        </p:nvSpPr>
        <p:spPr>
          <a:xfrm>
            <a:off x="215661" y="2865288"/>
            <a:ext cx="601693" cy="601693"/>
          </a:xfrm>
          <a:prstGeom prst="flowChartConnector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dirty="0" smtClean="0">
              <a:solidFill>
                <a:schemeClr val="bg1"/>
              </a:solidFill>
            </a:endParaRPr>
          </a:p>
        </p:txBody>
      </p:sp>
      <p:sp>
        <p:nvSpPr>
          <p:cNvPr id="16" name="向右箭號 15"/>
          <p:cNvSpPr/>
          <p:nvPr/>
        </p:nvSpPr>
        <p:spPr>
          <a:xfrm>
            <a:off x="1293962" y="1771649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流程圖: 結束點 17"/>
          <p:cNvSpPr/>
          <p:nvPr/>
        </p:nvSpPr>
        <p:spPr>
          <a:xfrm>
            <a:off x="60160" y="1771649"/>
            <a:ext cx="1081254" cy="379562"/>
          </a:xfrm>
          <a:prstGeom prst="flowChartTerminato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開始</a:t>
            </a:r>
            <a:endParaRPr lang="zh-TW" altLang="en-US" dirty="0"/>
          </a:p>
        </p:txBody>
      </p:sp>
      <p:sp>
        <p:nvSpPr>
          <p:cNvPr id="19" name="流程圖: 結束點 18"/>
          <p:cNvSpPr/>
          <p:nvPr/>
        </p:nvSpPr>
        <p:spPr>
          <a:xfrm>
            <a:off x="10584609" y="595222"/>
            <a:ext cx="1081254" cy="379562"/>
          </a:xfrm>
          <a:prstGeom prst="flowChartTerminato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結束</a:t>
            </a:r>
            <a:endParaRPr lang="zh-TW" altLang="en-US" dirty="0"/>
          </a:p>
        </p:txBody>
      </p:sp>
      <p:sp>
        <p:nvSpPr>
          <p:cNvPr id="20" name="流程圖: 資料 19"/>
          <p:cNvSpPr/>
          <p:nvPr/>
        </p:nvSpPr>
        <p:spPr>
          <a:xfrm>
            <a:off x="4848044" y="1636860"/>
            <a:ext cx="1886458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輸入金鑰</a:t>
            </a:r>
            <a:endParaRPr lang="zh-TW" altLang="en-US" dirty="0"/>
          </a:p>
        </p:txBody>
      </p:sp>
      <p:sp>
        <p:nvSpPr>
          <p:cNvPr id="21" name="向右箭號 20"/>
          <p:cNvSpPr/>
          <p:nvPr/>
        </p:nvSpPr>
        <p:spPr>
          <a:xfrm>
            <a:off x="3913218" y="1797528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流程圖: 資料 21"/>
          <p:cNvSpPr/>
          <p:nvPr/>
        </p:nvSpPr>
        <p:spPr>
          <a:xfrm>
            <a:off x="2041287" y="1616373"/>
            <a:ext cx="1886458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輸入影像</a:t>
            </a:r>
            <a:endParaRPr lang="zh-TW" altLang="en-US" dirty="0"/>
          </a:p>
        </p:txBody>
      </p:sp>
      <p:sp>
        <p:nvSpPr>
          <p:cNvPr id="23" name="流程圖: 程序 22"/>
          <p:cNvSpPr/>
          <p:nvPr/>
        </p:nvSpPr>
        <p:spPr>
          <a:xfrm>
            <a:off x="2029363" y="2881454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交錯縮小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24" name="向右箭號 23"/>
          <p:cNvSpPr/>
          <p:nvPr/>
        </p:nvSpPr>
        <p:spPr>
          <a:xfrm>
            <a:off x="6734500" y="1812622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向右箭號 24"/>
          <p:cNvSpPr/>
          <p:nvPr/>
        </p:nvSpPr>
        <p:spPr>
          <a:xfrm>
            <a:off x="9655684" y="1812622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流程圖: 接點 27"/>
          <p:cNvSpPr/>
          <p:nvPr/>
        </p:nvSpPr>
        <p:spPr>
          <a:xfrm>
            <a:off x="10584609" y="1655752"/>
            <a:ext cx="601693" cy="601693"/>
          </a:xfrm>
          <a:prstGeom prst="flowChartConnector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dirty="0" smtClean="0">
              <a:solidFill>
                <a:schemeClr val="bg1"/>
              </a:solidFill>
            </a:endParaRPr>
          </a:p>
        </p:txBody>
      </p:sp>
      <p:sp>
        <p:nvSpPr>
          <p:cNvPr id="29" name="向右箭號 28"/>
          <p:cNvSpPr/>
          <p:nvPr/>
        </p:nvSpPr>
        <p:spPr>
          <a:xfrm>
            <a:off x="1035170" y="2997919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流程圖: 程序 29"/>
          <p:cNvSpPr/>
          <p:nvPr/>
        </p:nvSpPr>
        <p:spPr>
          <a:xfrm>
            <a:off x="4716046" y="2881454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公因數加密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1" name="向右箭號 30"/>
          <p:cNvSpPr/>
          <p:nvPr/>
        </p:nvSpPr>
        <p:spPr>
          <a:xfrm>
            <a:off x="3783823" y="2921357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流程圖: 程序 31"/>
          <p:cNvSpPr/>
          <p:nvPr/>
        </p:nvSpPr>
        <p:spPr>
          <a:xfrm>
            <a:off x="7510877" y="2781182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顏色對換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3" name="向右箭號 32"/>
          <p:cNvSpPr/>
          <p:nvPr/>
        </p:nvSpPr>
        <p:spPr>
          <a:xfrm>
            <a:off x="3759593" y="4082411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流程圖: 程序 33"/>
          <p:cNvSpPr/>
          <p:nvPr/>
        </p:nvSpPr>
        <p:spPr>
          <a:xfrm>
            <a:off x="7570181" y="3993990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公因數解密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5" name="流程圖: 資料 34"/>
          <p:cNvSpPr/>
          <p:nvPr/>
        </p:nvSpPr>
        <p:spPr>
          <a:xfrm>
            <a:off x="1698324" y="3850567"/>
            <a:ext cx="1886458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取得數值</a:t>
            </a:r>
            <a:r>
              <a:rPr lang="en-US" altLang="zh-TW" dirty="0" smtClean="0"/>
              <a:t>A1</a:t>
            </a:r>
            <a:endParaRPr lang="zh-TW" altLang="en-US" dirty="0"/>
          </a:p>
        </p:txBody>
      </p:sp>
      <p:sp>
        <p:nvSpPr>
          <p:cNvPr id="36" name="流程圖: 資料 35"/>
          <p:cNvSpPr/>
          <p:nvPr/>
        </p:nvSpPr>
        <p:spPr>
          <a:xfrm>
            <a:off x="7519060" y="1616373"/>
            <a:ext cx="1886458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取得數值</a:t>
            </a:r>
            <a:r>
              <a:rPr lang="en-US" altLang="zh-TW" dirty="0" smtClean="0"/>
              <a:t>A2</a:t>
            </a:r>
            <a:endParaRPr lang="zh-TW" altLang="en-US" dirty="0"/>
          </a:p>
        </p:txBody>
      </p:sp>
      <p:sp>
        <p:nvSpPr>
          <p:cNvPr id="37" name="向右箭號 36"/>
          <p:cNvSpPr/>
          <p:nvPr/>
        </p:nvSpPr>
        <p:spPr>
          <a:xfrm>
            <a:off x="6527717" y="2935375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向右箭號 37"/>
          <p:cNvSpPr/>
          <p:nvPr/>
        </p:nvSpPr>
        <p:spPr>
          <a:xfrm>
            <a:off x="9316274" y="2912730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流程圖: 接點 38"/>
          <p:cNvSpPr/>
          <p:nvPr/>
        </p:nvSpPr>
        <p:spPr>
          <a:xfrm>
            <a:off x="10584609" y="2646680"/>
            <a:ext cx="601693" cy="601693"/>
          </a:xfrm>
          <a:prstGeom prst="flowChartConnector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dirty="0" smtClean="0">
              <a:solidFill>
                <a:schemeClr val="bg1"/>
              </a:solidFill>
            </a:endParaRPr>
          </a:p>
        </p:txBody>
      </p:sp>
      <p:sp>
        <p:nvSpPr>
          <p:cNvPr id="40" name="流程圖: 接點 39"/>
          <p:cNvSpPr/>
          <p:nvPr/>
        </p:nvSpPr>
        <p:spPr>
          <a:xfrm>
            <a:off x="231834" y="3949780"/>
            <a:ext cx="601693" cy="601693"/>
          </a:xfrm>
          <a:prstGeom prst="flowChartConnector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dirty="0" smtClean="0">
              <a:solidFill>
                <a:schemeClr val="bg1"/>
              </a:solidFill>
            </a:endParaRPr>
          </a:p>
        </p:txBody>
      </p:sp>
      <p:sp>
        <p:nvSpPr>
          <p:cNvPr id="41" name="向右箭號 40"/>
          <p:cNvSpPr/>
          <p:nvPr/>
        </p:nvSpPr>
        <p:spPr>
          <a:xfrm>
            <a:off x="947826" y="4092116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向右箭號 50"/>
          <p:cNvSpPr/>
          <p:nvPr/>
        </p:nvSpPr>
        <p:spPr>
          <a:xfrm>
            <a:off x="6563869" y="4092113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流程圖: 程序 51"/>
          <p:cNvSpPr/>
          <p:nvPr/>
        </p:nvSpPr>
        <p:spPr>
          <a:xfrm>
            <a:off x="4843792" y="3905570"/>
            <a:ext cx="1385880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bg1"/>
                </a:solidFill>
              </a:rPr>
              <a:t>A1</a:t>
            </a:r>
            <a:r>
              <a:rPr lang="zh-TW" altLang="en-US" dirty="0" smtClean="0">
                <a:solidFill>
                  <a:schemeClr val="bg1"/>
                </a:solidFill>
              </a:rPr>
              <a:t>解密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53" name="向右箭號 52"/>
          <p:cNvSpPr/>
          <p:nvPr/>
        </p:nvSpPr>
        <p:spPr>
          <a:xfrm>
            <a:off x="9398730" y="4063541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4" name="流程圖: 接點 53"/>
          <p:cNvSpPr/>
          <p:nvPr/>
        </p:nvSpPr>
        <p:spPr>
          <a:xfrm>
            <a:off x="10667065" y="3988053"/>
            <a:ext cx="601693" cy="601693"/>
          </a:xfrm>
          <a:prstGeom prst="flowChartConnector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dirty="0" smtClean="0">
              <a:solidFill>
                <a:schemeClr val="bg1"/>
              </a:solidFill>
            </a:endParaRPr>
          </a:p>
        </p:txBody>
      </p:sp>
      <p:sp>
        <p:nvSpPr>
          <p:cNvPr id="55" name="流程圖: 接點 54"/>
          <p:cNvSpPr/>
          <p:nvPr/>
        </p:nvSpPr>
        <p:spPr>
          <a:xfrm>
            <a:off x="205955" y="5148866"/>
            <a:ext cx="601693" cy="601693"/>
          </a:xfrm>
          <a:prstGeom prst="flowChartConnector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TW" dirty="0" smtClean="0">
              <a:solidFill>
                <a:schemeClr val="bg1"/>
              </a:solidFill>
            </a:endParaRPr>
          </a:p>
        </p:txBody>
      </p:sp>
      <p:sp>
        <p:nvSpPr>
          <p:cNvPr id="56" name="向右箭號 55"/>
          <p:cNvSpPr/>
          <p:nvPr/>
        </p:nvSpPr>
        <p:spPr>
          <a:xfrm>
            <a:off x="921947" y="5291202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7" name="流程圖: 程序 56"/>
          <p:cNvSpPr/>
          <p:nvPr/>
        </p:nvSpPr>
        <p:spPr>
          <a:xfrm>
            <a:off x="1872805" y="5161804"/>
            <a:ext cx="1385880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chemeClr val="bg1"/>
                </a:solidFill>
              </a:rPr>
              <a:t>A2</a:t>
            </a:r>
            <a:r>
              <a:rPr lang="zh-TW" altLang="en-US" dirty="0" smtClean="0">
                <a:solidFill>
                  <a:schemeClr val="bg1"/>
                </a:solidFill>
              </a:rPr>
              <a:t>解密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58" name="向右箭號 57"/>
          <p:cNvSpPr/>
          <p:nvPr/>
        </p:nvSpPr>
        <p:spPr>
          <a:xfrm>
            <a:off x="3636094" y="5237286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9" name="流程圖: 程序 58"/>
          <p:cNvSpPr/>
          <p:nvPr/>
        </p:nvSpPr>
        <p:spPr>
          <a:xfrm>
            <a:off x="4614884" y="5127818"/>
            <a:ext cx="1598614" cy="513271"/>
          </a:xfrm>
          <a:prstGeom prst="flowChartProcess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</a:rPr>
              <a:t>影像合併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0" name="向右箭號 59"/>
          <p:cNvSpPr/>
          <p:nvPr/>
        </p:nvSpPr>
        <p:spPr>
          <a:xfrm>
            <a:off x="6569769" y="5270714"/>
            <a:ext cx="776377" cy="33643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1" name="流程圖: 資料 60"/>
          <p:cNvSpPr/>
          <p:nvPr/>
        </p:nvSpPr>
        <p:spPr>
          <a:xfrm>
            <a:off x="7494764" y="4984961"/>
            <a:ext cx="1886458" cy="690114"/>
          </a:xfrm>
          <a:prstGeom prst="flowChartInputOutpu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輸出影像</a:t>
            </a:r>
            <a:endParaRPr lang="zh-TW" altLang="en-US" dirty="0"/>
          </a:p>
        </p:txBody>
      </p:sp>
      <p:sp>
        <p:nvSpPr>
          <p:cNvPr id="62" name="向右箭號 61"/>
          <p:cNvSpPr/>
          <p:nvPr/>
        </p:nvSpPr>
        <p:spPr>
          <a:xfrm>
            <a:off x="9381222" y="5263165"/>
            <a:ext cx="914400" cy="31055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3" name="流程圖: 結束點 62"/>
          <p:cNvSpPr/>
          <p:nvPr/>
        </p:nvSpPr>
        <p:spPr>
          <a:xfrm>
            <a:off x="10449577" y="5270714"/>
            <a:ext cx="1081254" cy="379562"/>
          </a:xfrm>
          <a:prstGeom prst="flowChartTerminator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結束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3167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7345" y="-226871"/>
            <a:ext cx="9905998" cy="1478570"/>
          </a:xfrm>
        </p:spPr>
        <p:txBody>
          <a:bodyPr>
            <a:normAutofit/>
          </a:bodyPr>
          <a:lstStyle/>
          <a:p>
            <a:r>
              <a:rPr lang="zh-TW" altLang="en-US" sz="6500" b="1" dirty="0">
                <a:solidFill>
                  <a:schemeClr val="accent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原理講解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28938" y="983411"/>
            <a:ext cx="11082216" cy="4807790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關於金鑰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一組金鑰為</a:t>
            </a:r>
            <a:r>
              <a:rPr lang="en-US" altLang="zh-TW" dirty="0" smtClean="0">
                <a:solidFill>
                  <a:schemeClr val="bg1"/>
                </a:solidFill>
              </a:rPr>
              <a:t>2304</a:t>
            </a:r>
            <a:r>
              <a:rPr lang="zh-TW" altLang="en-US" dirty="0" smtClean="0">
                <a:solidFill>
                  <a:schemeClr val="bg1"/>
                </a:solidFill>
              </a:rPr>
              <a:t>個數字，總共兩組，得知其中一組金鑰無法推算出另一組金鑰，加密時以</a:t>
            </a:r>
            <a:r>
              <a:rPr lang="en-US" altLang="zh-TW" dirty="0" smtClean="0">
                <a:solidFill>
                  <a:schemeClr val="bg1"/>
                </a:solidFill>
              </a:rPr>
              <a:t>byte</a:t>
            </a:r>
            <a:r>
              <a:rPr lang="zh-TW" altLang="en-US" dirty="0" smtClean="0">
                <a:solidFill>
                  <a:schemeClr val="bg1"/>
                </a:solidFill>
              </a:rPr>
              <a:t>為單位讀入陣列之中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lang="zh-TW" altLang="en-US" dirty="0" smtClean="0">
                <a:solidFill>
                  <a:schemeClr val="bg1"/>
                </a:solidFill>
              </a:rPr>
              <a:t>在此說的</a:t>
            </a:r>
            <a:r>
              <a:rPr lang="en-US" altLang="zh-TW" dirty="0" smtClean="0">
                <a:solidFill>
                  <a:schemeClr val="bg1"/>
                </a:solidFill>
              </a:rPr>
              <a:t>byte</a:t>
            </a:r>
            <a:r>
              <a:rPr lang="zh-TW" altLang="en-US" dirty="0" smtClean="0">
                <a:solidFill>
                  <a:schemeClr val="bg1"/>
                </a:solidFill>
              </a:rPr>
              <a:t>，範圍為</a:t>
            </a:r>
            <a:r>
              <a:rPr lang="en-US" altLang="zh-TW" dirty="0" smtClean="0">
                <a:solidFill>
                  <a:schemeClr val="bg1"/>
                </a:solidFill>
              </a:rPr>
              <a:t>0~255</a:t>
            </a:r>
            <a:r>
              <a:rPr lang="zh-TW" altLang="en-US" dirty="0" smtClean="0">
                <a:solidFill>
                  <a:schemeClr val="bg1"/>
                </a:solidFill>
              </a:rPr>
              <a:t>，非</a:t>
            </a:r>
            <a:r>
              <a:rPr lang="en-US" altLang="zh-TW" dirty="0" smtClean="0">
                <a:solidFill>
                  <a:schemeClr val="bg1"/>
                </a:solidFill>
              </a:rPr>
              <a:t>-127~128)</a:t>
            </a:r>
            <a:r>
              <a:rPr lang="zh-TW" altLang="en-US" dirty="0">
                <a:solidFill>
                  <a:schemeClr val="bg1"/>
                </a:solidFill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783473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1412" y="336430"/>
            <a:ext cx="9905999" cy="5454771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關於影像分離</a:t>
            </a:r>
            <a:r>
              <a:rPr lang="en-US" altLang="zh-TW" dirty="0" smtClean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zh-TW" altLang="en-US" dirty="0" smtClean="0">
                <a:solidFill>
                  <a:schemeClr val="bg1"/>
                </a:solidFill>
              </a:rPr>
              <a:t>將影像分離成兩張影像，得知其中一個影像無法推算出另一個影像，亦無法推算出原始影像，要解出原始影像，必須將兩張影像合併才能推算出原始影像。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04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ircuit">
    <a:dk1>
      <a:sysClr val="windowText" lastClr="000000"/>
    </a:dk1>
    <a:lt1>
      <a:sysClr val="window" lastClr="FFFFFF"/>
    </a:lt1>
    <a:dk2>
      <a:srgbClr val="134770"/>
    </a:dk2>
    <a:lt2>
      <a:srgbClr val="82FFFF"/>
    </a:lt2>
    <a:accent1>
      <a:srgbClr val="9ACD4C"/>
    </a:accent1>
    <a:accent2>
      <a:srgbClr val="FAA93A"/>
    </a:accent2>
    <a:accent3>
      <a:srgbClr val="D35940"/>
    </a:accent3>
    <a:accent4>
      <a:srgbClr val="B258D3"/>
    </a:accent4>
    <a:accent5>
      <a:srgbClr val="63A0CC"/>
    </a:accent5>
    <a:accent6>
      <a:srgbClr val="8AC4A7"/>
    </a:accent6>
    <a:hlink>
      <a:srgbClr val="B8FA56"/>
    </a:hlink>
    <a:folHlink>
      <a:srgbClr val="7AF8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439</TotalTime>
  <Words>2210</Words>
  <Application>Microsoft Office PowerPoint</Application>
  <PresentationFormat>寬螢幕</PresentationFormat>
  <Paragraphs>538</Paragraphs>
  <Slides>43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43</vt:i4>
      </vt:variant>
    </vt:vector>
  </HeadingPairs>
  <TitlesOfParts>
    <vt:vector size="50" baseType="lpstr">
      <vt:lpstr>新細明體</vt:lpstr>
      <vt:lpstr>標楷體</vt:lpstr>
      <vt:lpstr>Arial</vt:lpstr>
      <vt:lpstr>Calibri</vt:lpstr>
      <vt:lpstr>Trebuchet MS</vt:lpstr>
      <vt:lpstr>Tw Cen MT</vt:lpstr>
      <vt:lpstr>電路</vt:lpstr>
      <vt:lpstr>數位影像加密演算法</vt:lpstr>
      <vt:lpstr>目錄</vt:lpstr>
      <vt:lpstr>關於程式</vt:lpstr>
      <vt:lpstr>整體流程圖</vt:lpstr>
      <vt:lpstr>程式介紹</vt:lpstr>
      <vt:lpstr>詳細流程圖</vt:lpstr>
      <vt:lpstr>PowerPoint 簡報</vt:lpstr>
      <vt:lpstr>原理講解</vt:lpstr>
      <vt:lpstr>PowerPoint 簡報</vt:lpstr>
      <vt:lpstr>PowerPoint 簡報</vt:lpstr>
      <vt:lpstr>演算法</vt:lpstr>
      <vt:lpstr>金鑰產生的方法</vt:lpstr>
      <vt:lpstr>PowerPoint 簡報</vt:lpstr>
      <vt:lpstr>影像分離的演算法(方法一)</vt:lpstr>
      <vt:lpstr>PowerPoint 簡報</vt:lpstr>
      <vt:lpstr>影像分離的演算法(方法二)</vt:lpstr>
      <vt:lpstr>PowerPoint 簡報</vt:lpstr>
      <vt:lpstr>顏色對換演算法</vt:lpstr>
      <vt:lpstr>橫向切割演算法</vt:lpstr>
      <vt:lpstr>演示</vt:lpstr>
      <vt:lpstr>PowerPoint 簡報</vt:lpstr>
      <vt:lpstr>正因數加密法</vt:lpstr>
      <vt:lpstr>演示</vt:lpstr>
      <vt:lpstr>此算法可以連續使用(皆以相同因數為例)</vt:lpstr>
      <vt:lpstr>是否看出規律了</vt:lpstr>
      <vt:lpstr>正因數解密法</vt:lpstr>
      <vt:lpstr>PowerPoint 簡報</vt:lpstr>
      <vt:lpstr>交錯放大演算法</vt:lpstr>
      <vt:lpstr>PowerPoint 簡報</vt:lpstr>
      <vt:lpstr>交錯縮小演算法</vt:lpstr>
      <vt:lpstr>PowerPoint 簡報</vt:lpstr>
      <vt:lpstr>PowerPoint 簡報</vt:lpstr>
      <vt:lpstr>此程式的優勢</vt:lpstr>
      <vt:lpstr>舉例說明</vt:lpstr>
      <vt:lpstr>可能狀況</vt:lpstr>
      <vt:lpstr>PowerPoint 簡報</vt:lpstr>
      <vt:lpstr>破解難度</vt:lpstr>
      <vt:lpstr>PowerPoint 簡報</vt:lpstr>
      <vt:lpstr>PowerPoint 簡報</vt:lpstr>
      <vt:lpstr>問答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數位影像加密演算法</dc:title>
  <dc:creator>VIP</dc:creator>
  <cp:lastModifiedBy>VIP</cp:lastModifiedBy>
  <cp:revision>62</cp:revision>
  <dcterms:created xsi:type="dcterms:W3CDTF">2017-06-17T11:45:40Z</dcterms:created>
  <dcterms:modified xsi:type="dcterms:W3CDTF">2017-06-18T06:56:36Z</dcterms:modified>
</cp:coreProperties>
</file>

<file path=docProps/thumbnail.jpeg>
</file>